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notesMasterIdLst>
    <p:notesMasterId r:id="rId35"/>
  </p:notesMasterIdLst>
  <p:handoutMasterIdLst>
    <p:handoutMasterId r:id="rId36"/>
  </p:handoutMasterIdLst>
  <p:sldIdLst>
    <p:sldId id="256" r:id="rId5"/>
    <p:sldId id="283" r:id="rId6"/>
    <p:sldId id="604" r:id="rId7"/>
    <p:sldId id="607" r:id="rId8"/>
    <p:sldId id="291" r:id="rId9"/>
    <p:sldId id="609" r:id="rId10"/>
    <p:sldId id="267" r:id="rId11"/>
    <p:sldId id="608" r:id="rId12"/>
    <p:sldId id="293" r:id="rId13"/>
    <p:sldId id="294" r:id="rId14"/>
    <p:sldId id="610" r:id="rId15"/>
    <p:sldId id="612" r:id="rId16"/>
    <p:sldId id="306" r:id="rId17"/>
    <p:sldId id="613" r:id="rId18"/>
    <p:sldId id="296" r:id="rId19"/>
    <p:sldId id="264" r:id="rId20"/>
    <p:sldId id="605" r:id="rId21"/>
    <p:sldId id="297" r:id="rId22"/>
    <p:sldId id="606" r:id="rId23"/>
    <p:sldId id="615" r:id="rId24"/>
    <p:sldId id="274" r:id="rId25"/>
    <p:sldId id="308" r:id="rId26"/>
    <p:sldId id="284" r:id="rId27"/>
    <p:sldId id="288" r:id="rId28"/>
    <p:sldId id="616" r:id="rId29"/>
    <p:sldId id="617" r:id="rId30"/>
    <p:sldId id="619" r:id="rId31"/>
    <p:sldId id="620" r:id="rId32"/>
    <p:sldId id="285" r:id="rId33"/>
    <p:sldId id="621" r:id="rId34"/>
  </p:sldIdLst>
  <p:sldSz cx="12198350" cy="6858000"/>
  <p:notesSz cx="6858000" cy="9144000"/>
  <p:embeddedFontLst>
    <p:embeddedFont>
      <p:font typeface="Calibri" panose="020F0502020204030204" pitchFamily="34" charset="0"/>
      <p:regular r:id="rId37"/>
      <p:bold r:id="rId38"/>
      <p:italic r:id="rId39"/>
      <p:boldItalic r:id="rId40"/>
    </p:embeddedFont>
    <p:embeddedFont>
      <p:font typeface="Georgia" panose="02040502050405020303" pitchFamily="18" charset="0"/>
      <p:regular r:id="rId41"/>
      <p:bold r:id="rId42"/>
      <p:italic r:id="rId43"/>
      <p:boldItalic r:id="rId44"/>
    </p:embeddedFont>
    <p:embeddedFont>
      <p:font typeface="Minion" panose="02000503070000020003" pitchFamily="2" charset="0"/>
      <p:regular r:id="rId45"/>
      <p:bold r:id="rId46"/>
      <p:italic r:id="rId47"/>
      <p:boldItalic r:id="rId48"/>
    </p:embeddedFont>
    <p:embeddedFont>
      <p:font typeface="Minion Pro" panose="02040503050306020203" pitchFamily="18" charset="0"/>
      <p:regular r:id="rId49"/>
      <p:bold r:id="rId50"/>
      <p:italic r:id="rId51"/>
      <p:boldItalic r:id="rId52"/>
    </p:embeddedFont>
  </p:embeddedFontLst>
  <p:custDataLst>
    <p:tags r:id="rId53"/>
  </p:custData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61560"/>
    <a:srgbClr val="8592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01" autoAdjust="0"/>
    <p:restoredTop sz="82130" autoAdjust="0"/>
  </p:normalViewPr>
  <p:slideViewPr>
    <p:cSldViewPr>
      <p:cViewPr varScale="1">
        <p:scale>
          <a:sx n="81" d="100"/>
          <a:sy n="81" d="100"/>
        </p:scale>
        <p:origin x="56" y="40"/>
      </p:cViewPr>
      <p:guideLst>
        <p:guide orient="horz" pos="2160"/>
        <p:guide pos="3842"/>
      </p:guideLst>
    </p:cSldViewPr>
  </p:slideViewPr>
  <p:outlineViewPr>
    <p:cViewPr>
      <p:scale>
        <a:sx n="33" d="100"/>
        <a:sy n="33" d="100"/>
      </p:scale>
      <p:origin x="0" y="-4626"/>
    </p:cViewPr>
  </p:outlineViewPr>
  <p:notesTextViewPr>
    <p:cViewPr>
      <p:scale>
        <a:sx n="1" d="1"/>
        <a:sy n="1" d="1"/>
      </p:scale>
      <p:origin x="0" y="0"/>
    </p:cViewPr>
  </p:notesTextViewPr>
  <p:sorterViewPr>
    <p:cViewPr>
      <p:scale>
        <a:sx n="100" d="100"/>
        <a:sy n="100" d="100"/>
      </p:scale>
      <p:origin x="0" y="5844"/>
    </p:cViewPr>
  </p:sorterViewPr>
  <p:notesViewPr>
    <p:cSldViewPr>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3.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font" Target="fonts/font14.fntdata"/><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tags" Target="tags/tag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43" Type="http://schemas.openxmlformats.org/officeDocument/2006/relationships/font" Target="fonts/font7.fntdata"/><Relationship Id="rId48" Type="http://schemas.openxmlformats.org/officeDocument/2006/relationships/font" Target="fonts/font12.fntdata"/><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font" Target="fonts/font15.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2.fntdata"/><Relationship Id="rId46" Type="http://schemas.openxmlformats.org/officeDocument/2006/relationships/font" Target="fonts/font10.fntdata"/><Relationship Id="rId20" Type="http://schemas.openxmlformats.org/officeDocument/2006/relationships/slide" Target="slides/slide16.xml"/><Relationship Id="rId41" Type="http://schemas.openxmlformats.org/officeDocument/2006/relationships/font" Target="fonts/font5.fntdata"/><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49" Type="http://schemas.openxmlformats.org/officeDocument/2006/relationships/font" Target="fonts/font13.fntdata"/><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8.fntdata"/><Relationship Id="rId52" Type="http://schemas.openxmlformats.org/officeDocument/2006/relationships/font" Target="fonts/font16.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0539958-BBC6-44C1-BF4D-0719A8136F2E}" type="datetimeFigureOut">
              <a:rPr lang="en-US" smtClean="0"/>
              <a:pPr/>
              <a:t>9/28/2022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DD25E9-CDAF-4A03-A95D-0330A2AC1590}" type="slidenum">
              <a:rPr lang="en-US" smtClean="0"/>
              <a:pPr/>
              <a:t>‹#›</a:t>
            </a:fld>
            <a:endParaRPr lang="en-US"/>
          </a:p>
        </p:txBody>
      </p:sp>
    </p:spTree>
    <p:extLst>
      <p:ext uri="{BB962C8B-B14F-4D97-AF65-F5344CB8AC3E}">
        <p14:creationId xmlns:p14="http://schemas.microsoft.com/office/powerpoint/2010/main" val="14441091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698784-F1F2-4D71-B346-94F94D5EBAA2}" type="datetimeFigureOut">
              <a:rPr lang="nl-NL" smtClean="0"/>
              <a:pPr/>
              <a:t>28-9-2022</a:t>
            </a:fld>
            <a:endParaRPr lang="nl-NL"/>
          </a:p>
        </p:txBody>
      </p:sp>
      <p:sp>
        <p:nvSpPr>
          <p:cNvPr id="4" name="Tijdelijke aanduiding voor dia-afbeelding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2ECD43-08E5-4945-BC4F-4857758E978F}" type="slidenum">
              <a:rPr lang="nl-NL" smtClean="0"/>
              <a:pPr/>
              <a:t>‹#›</a:t>
            </a:fld>
            <a:endParaRPr lang="nl-NL"/>
          </a:p>
        </p:txBody>
      </p:sp>
    </p:spTree>
    <p:extLst>
      <p:ext uri="{BB962C8B-B14F-4D97-AF65-F5344CB8AC3E}">
        <p14:creationId xmlns:p14="http://schemas.microsoft.com/office/powerpoint/2010/main" val="2563515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https://www.youtube.com/watch?v=cDsgqF6hWLw&amp;list=PLtTBkTm9zeKCDaMk4uXQpjCa2jSKMDbMr </a:t>
            </a:r>
          </a:p>
          <a:p>
            <a:r>
              <a:rPr lang="nl-NL" dirty="0"/>
              <a:t>Study Abroad </a:t>
            </a:r>
            <a:r>
              <a:rPr lang="nl-NL" dirty="0" err="1"/>
              <a:t>channel</a:t>
            </a:r>
            <a:r>
              <a:rPr lang="nl-NL" dirty="0"/>
              <a:t> - Op</a:t>
            </a:r>
            <a:r>
              <a:rPr lang="nl-NL" baseline="0" dirty="0"/>
              <a:t> </a:t>
            </a:r>
            <a:r>
              <a:rPr lang="nl-NL" baseline="0" dirty="0" err="1"/>
              <a:t>shuffle</a:t>
            </a:r>
            <a:r>
              <a:rPr lang="nl-NL" baseline="0" dirty="0"/>
              <a:t> aan!</a:t>
            </a:r>
            <a:endParaRPr lang="nl-NL" dirty="0"/>
          </a:p>
        </p:txBody>
      </p:sp>
      <p:sp>
        <p:nvSpPr>
          <p:cNvPr id="4" name="Tijdelijke aanduiding voor dianummer 3"/>
          <p:cNvSpPr>
            <a:spLocks noGrp="1"/>
          </p:cNvSpPr>
          <p:nvPr>
            <p:ph type="sldNum" sz="quarter" idx="10"/>
          </p:nvPr>
        </p:nvSpPr>
        <p:spPr/>
        <p:txBody>
          <a:bodyPr/>
          <a:lstStyle/>
          <a:p>
            <a:fld id="{812ECD43-08E5-4945-BC4F-4857758E978F}" type="slidenum">
              <a:rPr lang="nl-NL" smtClean="0"/>
              <a:pPr/>
              <a:t>1</a:t>
            </a:fld>
            <a:endParaRPr lang="nl-NL"/>
          </a:p>
        </p:txBody>
      </p:sp>
    </p:spTree>
    <p:extLst>
      <p:ext uri="{BB962C8B-B14F-4D97-AF65-F5344CB8AC3E}">
        <p14:creationId xmlns:p14="http://schemas.microsoft.com/office/powerpoint/2010/main" val="3761438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p:spPr>
        <p:txBody>
          <a:bodyPr/>
          <a:lstStyle/>
          <a:p>
            <a:endParaRPr lang="en-US" altLang="nl-NL" dirty="0"/>
          </a:p>
        </p:txBody>
      </p:sp>
      <p:sp>
        <p:nvSpPr>
          <p:cNvPr id="29700" name="Slide Number Placeholder 3"/>
          <p:cNvSpPr>
            <a:spLocks noGrp="1"/>
          </p:cNvSpPr>
          <p:nvPr>
            <p:ph type="sldNum" sz="quarter" idx="5"/>
          </p:nvPr>
        </p:nvSpPr>
        <p:spPr>
          <a:noFill/>
        </p:spPr>
        <p:txBody>
          <a:bodyPr/>
          <a:lstStyle>
            <a:lvl1pPr algn="l" eaLnBrk="0" hangingPunct="0">
              <a:spcBef>
                <a:spcPct val="30000"/>
              </a:spcBef>
              <a:defRPr sz="1200">
                <a:solidFill>
                  <a:schemeClr val="tx1"/>
                </a:solidFill>
                <a:latin typeface="Arial" charset="0"/>
              </a:defRPr>
            </a:lvl1pPr>
            <a:lvl2pPr marL="742950" indent="-285750" algn="l" eaLnBrk="0" hangingPunct="0">
              <a:spcBef>
                <a:spcPct val="30000"/>
              </a:spcBef>
              <a:defRPr sz="1200">
                <a:solidFill>
                  <a:schemeClr val="tx1"/>
                </a:solidFill>
                <a:latin typeface="Arial" charset="0"/>
              </a:defRPr>
            </a:lvl2pPr>
            <a:lvl3pPr marL="1143000" indent="-228600" algn="l" eaLnBrk="0" hangingPunct="0">
              <a:spcBef>
                <a:spcPct val="30000"/>
              </a:spcBef>
              <a:defRPr sz="1200">
                <a:solidFill>
                  <a:schemeClr val="tx1"/>
                </a:solidFill>
                <a:latin typeface="Arial" charset="0"/>
              </a:defRPr>
            </a:lvl3pPr>
            <a:lvl4pPr marL="1600200" indent="-228600" algn="l" eaLnBrk="0" hangingPunct="0">
              <a:spcBef>
                <a:spcPct val="30000"/>
              </a:spcBef>
              <a:defRPr sz="1200">
                <a:solidFill>
                  <a:schemeClr val="tx1"/>
                </a:solidFill>
                <a:latin typeface="Arial" charset="0"/>
              </a:defRPr>
            </a:lvl4pPr>
            <a:lvl5pPr marL="2057400" indent="-228600" algn="l"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60B3054A-E266-4A6D-9172-8936B757A776}" type="slidenum">
              <a:rPr lang="en-US" altLang="nl-NL" smtClean="0"/>
              <a:pPr algn="r" eaLnBrk="1" hangingPunct="1">
                <a:spcBef>
                  <a:spcPct val="0"/>
                </a:spcBef>
              </a:pPr>
              <a:t>19</a:t>
            </a:fld>
            <a:endParaRPr lang="en-US" altLang="nl-NL"/>
          </a:p>
        </p:txBody>
      </p:sp>
    </p:spTree>
    <p:extLst>
      <p:ext uri="{BB962C8B-B14F-4D97-AF65-F5344CB8AC3E}">
        <p14:creationId xmlns:p14="http://schemas.microsoft.com/office/powerpoint/2010/main" val="8596326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pPr>
              <a:defRPr/>
            </a:pPr>
            <a:fld id="{823A567B-5D5B-4C7F-A630-EA1B06464E6A}" type="slidenum">
              <a:rPr lang="en-US" altLang="nl-NL" smtClean="0"/>
              <a:pPr>
                <a:defRPr/>
              </a:pPr>
              <a:t>21</a:t>
            </a:fld>
            <a:endParaRPr lang="en-US" altLang="nl-NL"/>
          </a:p>
        </p:txBody>
      </p:sp>
    </p:spTree>
    <p:extLst>
      <p:ext uri="{BB962C8B-B14F-4D97-AF65-F5344CB8AC3E}">
        <p14:creationId xmlns:p14="http://schemas.microsoft.com/office/powerpoint/2010/main" val="21943163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err="1"/>
              <a:t>Graag</a:t>
            </a:r>
            <a:r>
              <a:rPr lang="en-US" baseline="0" dirty="0"/>
              <a:t> </a:t>
            </a:r>
            <a:r>
              <a:rPr lang="en-US" baseline="0" dirty="0" err="1"/>
              <a:t>Health&amp;Safety</a:t>
            </a:r>
            <a:r>
              <a:rPr lang="en-US" baseline="0" dirty="0"/>
              <a:t> website </a:t>
            </a:r>
            <a:r>
              <a:rPr lang="en-US" baseline="0" dirty="0" err="1"/>
              <a:t>laten</a:t>
            </a:r>
            <a:r>
              <a:rPr lang="en-US" baseline="0" dirty="0"/>
              <a:t> </a:t>
            </a:r>
            <a:r>
              <a:rPr lang="en-US" baseline="0" dirty="0" err="1"/>
              <a:t>zien</a:t>
            </a:r>
            <a:r>
              <a:rPr lang="en-US" baseline="0" dirty="0"/>
              <a:t> (</a:t>
            </a:r>
            <a:r>
              <a:rPr lang="en-US" baseline="0" dirty="0" err="1"/>
              <a:t>zie</a:t>
            </a:r>
            <a:r>
              <a:rPr lang="en-US" baseline="0" dirty="0"/>
              <a:t> link </a:t>
            </a:r>
            <a:r>
              <a:rPr lang="en-US" baseline="0" dirty="0" err="1"/>
              <a:t>hierboven</a:t>
            </a:r>
            <a:r>
              <a:rPr lang="en-US" baseline="0" dirty="0"/>
              <a:t>)</a:t>
            </a:r>
          </a:p>
          <a:p>
            <a:r>
              <a:rPr lang="en-US" dirty="0"/>
              <a:t>https://www.student.universiteitleiden.nl/en/study--studying/studying-abroad/youre-going-what-to-arrange-now/health-and-safety/humanities/international-studies-ba?cf=archaeology&amp;cd=archaeology-ba#tab-1</a:t>
            </a:r>
          </a:p>
        </p:txBody>
      </p:sp>
      <p:sp>
        <p:nvSpPr>
          <p:cNvPr id="4" name="Tijdelijke aanduiding voor dianummer 3"/>
          <p:cNvSpPr>
            <a:spLocks noGrp="1"/>
          </p:cNvSpPr>
          <p:nvPr>
            <p:ph type="sldNum" sz="quarter" idx="10"/>
          </p:nvPr>
        </p:nvSpPr>
        <p:spPr/>
        <p:txBody>
          <a:bodyPr/>
          <a:lstStyle/>
          <a:p>
            <a:fld id="{812ECD43-08E5-4945-BC4F-4857758E978F}" type="slidenum">
              <a:rPr lang="nl-NL" smtClean="0"/>
              <a:t>24</a:t>
            </a:fld>
            <a:endParaRPr lang="nl-NL"/>
          </a:p>
        </p:txBody>
      </p:sp>
    </p:spTree>
    <p:extLst>
      <p:ext uri="{BB962C8B-B14F-4D97-AF65-F5344CB8AC3E}">
        <p14:creationId xmlns:p14="http://schemas.microsoft.com/office/powerpoint/2010/main" val="39494969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275" y="739775"/>
            <a:ext cx="6586538" cy="3703638"/>
          </a:xfrm>
        </p:spPr>
      </p:sp>
      <p:sp>
        <p:nvSpPr>
          <p:cNvPr id="3" name="Notes Placeholder 2"/>
          <p:cNvSpPr>
            <a:spLocks noGrp="1"/>
          </p:cNvSpPr>
          <p:nvPr>
            <p:ph type="body" idx="1"/>
          </p:nvPr>
        </p:nvSpPr>
        <p:spPr/>
        <p:txBody>
          <a:bodyPr/>
          <a:lstStyle/>
          <a:p>
            <a:endParaRPr lang="nl-NL"/>
          </a:p>
          <a:p>
            <a:r>
              <a:rPr lang="en-US"/>
              <a:t>Nog </a:t>
            </a:r>
            <a:r>
              <a:rPr lang="en-US" err="1"/>
              <a:t>aanpassen</a:t>
            </a:r>
            <a:endParaRPr lang="nl-NL"/>
          </a:p>
        </p:txBody>
      </p:sp>
      <p:sp>
        <p:nvSpPr>
          <p:cNvPr id="4" name="Slide Number Placeholder 3"/>
          <p:cNvSpPr>
            <a:spLocks noGrp="1"/>
          </p:cNvSpPr>
          <p:nvPr>
            <p:ph type="sldNum" sz="quarter" idx="10"/>
          </p:nvPr>
        </p:nvSpPr>
        <p:spPr/>
        <p:txBody>
          <a:bodyPr/>
          <a:lstStyle/>
          <a:p>
            <a:fld id="{812ECD43-08E5-4945-BC4F-4857758E978F}" type="slidenum">
              <a:rPr lang="nl-NL" smtClean="0"/>
              <a:t>29</a:t>
            </a:fld>
            <a:endParaRPr lang="nl-NL"/>
          </a:p>
        </p:txBody>
      </p:sp>
    </p:spTree>
    <p:extLst>
      <p:ext uri="{BB962C8B-B14F-4D97-AF65-F5344CB8AC3E}">
        <p14:creationId xmlns:p14="http://schemas.microsoft.com/office/powerpoint/2010/main" val="2395360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275" y="739775"/>
            <a:ext cx="6586538" cy="3703638"/>
          </a:xfrm>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12ECD43-08E5-4945-BC4F-4857758E978F}" type="slidenum">
              <a:rPr lang="nl-NL" smtClean="0"/>
              <a:t>30</a:t>
            </a:fld>
            <a:endParaRPr lang="nl-NL"/>
          </a:p>
        </p:txBody>
      </p:sp>
    </p:spTree>
    <p:extLst>
      <p:ext uri="{BB962C8B-B14F-4D97-AF65-F5344CB8AC3E}">
        <p14:creationId xmlns:p14="http://schemas.microsoft.com/office/powerpoint/2010/main" val="1726238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Please </a:t>
            </a:r>
            <a:r>
              <a:rPr lang="en-US" sz="1200" kern="1200" baseline="0" dirty="0" err="1">
                <a:solidFill>
                  <a:schemeClr val="tx1"/>
                </a:solidFill>
                <a:effectLst/>
                <a:latin typeface="+mn-lt"/>
                <a:ea typeface="+mn-ea"/>
                <a:cs typeface="+mn-cs"/>
              </a:rPr>
              <a:t>realise</a:t>
            </a:r>
            <a:r>
              <a:rPr lang="en-US" sz="1200" kern="1200" baseline="0" dirty="0">
                <a:solidFill>
                  <a:schemeClr val="tx1"/>
                </a:solidFill>
                <a:effectLst/>
                <a:latin typeface="+mn-lt"/>
                <a:ea typeface="+mn-ea"/>
                <a:cs typeface="+mn-cs"/>
              </a:rPr>
              <a:t> that the 21</a:t>
            </a:r>
            <a:r>
              <a:rPr lang="en-US" sz="1200" kern="1200" baseline="30000" dirty="0">
                <a:solidFill>
                  <a:schemeClr val="tx1"/>
                </a:solidFill>
                <a:effectLst/>
                <a:latin typeface="+mn-lt"/>
                <a:ea typeface="+mn-ea"/>
                <a:cs typeface="+mn-cs"/>
              </a:rPr>
              <a:t>st</a:t>
            </a:r>
            <a:r>
              <a:rPr lang="en-US" sz="1200" kern="1200" baseline="0" dirty="0">
                <a:solidFill>
                  <a:schemeClr val="tx1"/>
                </a:solidFill>
                <a:effectLst/>
                <a:latin typeface="+mn-lt"/>
                <a:ea typeface="+mn-ea"/>
                <a:cs typeface="+mn-cs"/>
              </a:rPr>
              <a:t> century skills necessary in todays job market can be shown by an experience studying abroad. It shows you are flexible and that you seek an international environment in which to live and learn. </a:t>
            </a:r>
            <a:endParaRPr lang="en-US" sz="1200" kern="1200" dirty="0">
              <a:solidFill>
                <a:schemeClr val="tx1"/>
              </a:solidFill>
              <a:effectLst/>
              <a:latin typeface="+mn-lt"/>
              <a:ea typeface="+mn-ea"/>
              <a:cs typeface="+mn-cs"/>
            </a:endParaRPr>
          </a:p>
          <a:p>
            <a:endParaRPr lang="nl-NL" dirty="0"/>
          </a:p>
        </p:txBody>
      </p:sp>
      <p:sp>
        <p:nvSpPr>
          <p:cNvPr id="4" name="Slide Number Placeholder 3"/>
          <p:cNvSpPr>
            <a:spLocks noGrp="1"/>
          </p:cNvSpPr>
          <p:nvPr>
            <p:ph type="sldNum" sz="quarter" idx="10"/>
          </p:nvPr>
        </p:nvSpPr>
        <p:spPr/>
        <p:txBody>
          <a:bodyPr/>
          <a:lstStyle/>
          <a:p>
            <a:fld id="{812ECD43-08E5-4945-BC4F-4857758E978F}" type="slidenum">
              <a:rPr lang="nl-NL" smtClean="0"/>
              <a:pPr/>
              <a:t>3</a:t>
            </a:fld>
            <a:endParaRPr lang="nl-NL"/>
          </a:p>
        </p:txBody>
      </p:sp>
    </p:spTree>
    <p:extLst>
      <p:ext uri="{BB962C8B-B14F-4D97-AF65-F5344CB8AC3E}">
        <p14:creationId xmlns:p14="http://schemas.microsoft.com/office/powerpoint/2010/main" val="448781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3" indent="0" algn="l" defTabSz="914400" rtl="0" eaLnBrk="1" fontAlgn="auto" latinLnBrk="0" hangingPunct="1">
              <a:lnSpc>
                <a:spcPct val="100000"/>
              </a:lnSpc>
              <a:spcBef>
                <a:spcPts val="0"/>
              </a:spcBef>
              <a:spcAft>
                <a:spcPts val="0"/>
              </a:spcAft>
              <a:buClrTx/>
              <a:buSzTx/>
              <a:buFont typeface="+mj-lt"/>
              <a:buNone/>
              <a:tabLst/>
              <a:defRPr/>
            </a:pPr>
            <a:r>
              <a:rPr lang="en-US" dirty="0"/>
              <a:t>As</a:t>
            </a:r>
            <a:r>
              <a:rPr lang="en-US" baseline="0" dirty="0"/>
              <a:t> said before, most of our students study abroad through one of our exchange </a:t>
            </a:r>
            <a:r>
              <a:rPr lang="en-US" baseline="0" dirty="0" err="1"/>
              <a:t>programmes</a:t>
            </a:r>
            <a:r>
              <a:rPr lang="en-US" baseline="0" dirty="0"/>
              <a:t>. Option 1.</a:t>
            </a:r>
          </a:p>
          <a:p>
            <a:pPr marL="0" marR="0" lvl="3" indent="0" algn="l" defTabSz="914400" rtl="0" eaLnBrk="1" fontAlgn="auto" latinLnBrk="0" hangingPunct="1">
              <a:lnSpc>
                <a:spcPct val="100000"/>
              </a:lnSpc>
              <a:spcBef>
                <a:spcPts val="0"/>
              </a:spcBef>
              <a:spcAft>
                <a:spcPts val="0"/>
              </a:spcAft>
              <a:buClrTx/>
              <a:buSzTx/>
              <a:buFont typeface="+mj-lt"/>
              <a:buNone/>
              <a:tabLst/>
              <a:defRPr/>
            </a:pPr>
            <a:endParaRPr lang="en-US" baseline="0" dirty="0"/>
          </a:p>
          <a:p>
            <a:pPr marL="0" marR="0" lvl="3" indent="0" algn="l" defTabSz="914400" rtl="0" eaLnBrk="1" fontAlgn="auto" latinLnBrk="0" hangingPunct="1">
              <a:lnSpc>
                <a:spcPct val="100000"/>
              </a:lnSpc>
              <a:spcBef>
                <a:spcPts val="0"/>
              </a:spcBef>
              <a:spcAft>
                <a:spcPts val="0"/>
              </a:spcAft>
              <a:buClrTx/>
              <a:buSzTx/>
              <a:buFont typeface="+mj-lt"/>
              <a:buNone/>
              <a:tabLst/>
              <a:defRPr/>
            </a:pPr>
            <a:r>
              <a:rPr lang="en-US" dirty="0"/>
              <a:t>At</a:t>
            </a:r>
            <a:r>
              <a:rPr lang="en-US" baseline="0" dirty="0"/>
              <a:t> Leiden University we have two different kind of exchange agreements:</a:t>
            </a:r>
          </a:p>
          <a:p>
            <a:pPr marL="0" marR="0" lvl="3" indent="0" algn="l" defTabSz="914400" rtl="0" eaLnBrk="1" fontAlgn="auto" latinLnBrk="0" hangingPunct="1">
              <a:lnSpc>
                <a:spcPct val="100000"/>
              </a:lnSpc>
              <a:spcBef>
                <a:spcPts val="0"/>
              </a:spcBef>
              <a:spcAft>
                <a:spcPts val="0"/>
              </a:spcAft>
              <a:buClrTx/>
              <a:buSzTx/>
              <a:buFont typeface="+mj-lt"/>
              <a:buNone/>
              <a:tabLst/>
              <a:defRPr/>
            </a:pPr>
            <a:endParaRPr lang="en-US" dirty="0"/>
          </a:p>
          <a:p>
            <a:pPr marL="0" marR="0" lvl="3" indent="0" algn="l" defTabSz="914400" rtl="0" eaLnBrk="1" fontAlgn="auto" latinLnBrk="0" hangingPunct="1">
              <a:lnSpc>
                <a:spcPct val="100000"/>
              </a:lnSpc>
              <a:spcBef>
                <a:spcPts val="0"/>
              </a:spcBef>
              <a:spcAft>
                <a:spcPts val="0"/>
              </a:spcAft>
              <a:buClrTx/>
              <a:buSzTx/>
              <a:buFont typeface="+mj-lt"/>
              <a:buNone/>
              <a:tabLst/>
              <a:defRPr/>
            </a:pPr>
            <a:r>
              <a:rPr lang="en-US" dirty="0"/>
              <a:t>Faculty-</a:t>
            </a:r>
            <a:r>
              <a:rPr lang="en-US" baseline="0" dirty="0"/>
              <a:t> </a:t>
            </a:r>
            <a:r>
              <a:rPr lang="en-US" dirty="0"/>
              <a:t>and University </a:t>
            </a:r>
            <a:r>
              <a:rPr lang="en-US" baseline="0" dirty="0"/>
              <a:t>wide agreements. [Explain differences]</a:t>
            </a:r>
          </a:p>
          <a:p>
            <a:r>
              <a:rPr lang="nl-NL" sz="2400" b="1" dirty="0" err="1"/>
              <a:t>Faculty</a:t>
            </a:r>
            <a:r>
              <a:rPr lang="nl-NL" sz="2400" b="1" dirty="0"/>
              <a:t> </a:t>
            </a:r>
            <a:r>
              <a:rPr lang="nl-NL" sz="2400" b="1" dirty="0" err="1"/>
              <a:t>agreements</a:t>
            </a:r>
            <a:endParaRPr lang="nl-NL" sz="2400" b="1" dirty="0"/>
          </a:p>
          <a:p>
            <a:r>
              <a:rPr lang="nl-NL" sz="2200" dirty="0"/>
              <a:t>-</a:t>
            </a:r>
            <a:r>
              <a:rPr lang="nl-NL" sz="2200" baseline="0" dirty="0"/>
              <a:t> </a:t>
            </a:r>
            <a:r>
              <a:rPr lang="nl-NL" sz="2200" dirty="0" err="1"/>
              <a:t>an</a:t>
            </a:r>
            <a:r>
              <a:rPr lang="nl-NL" sz="2200" dirty="0"/>
              <a:t> agreement </a:t>
            </a:r>
            <a:r>
              <a:rPr lang="nl-NL" sz="2200" dirty="0" err="1"/>
              <a:t>might</a:t>
            </a:r>
            <a:r>
              <a:rPr lang="nl-NL" sz="2200" dirty="0"/>
              <a:t> </a:t>
            </a:r>
            <a:r>
              <a:rPr lang="nl-NL" sz="2200" dirty="0" err="1"/>
              <a:t>only</a:t>
            </a:r>
            <a:r>
              <a:rPr lang="nl-NL" sz="2200" dirty="0"/>
              <a:t> </a:t>
            </a:r>
            <a:r>
              <a:rPr lang="nl-NL" sz="2200" dirty="0" err="1"/>
              <a:t>be</a:t>
            </a:r>
            <a:r>
              <a:rPr lang="nl-NL" sz="2200" dirty="0"/>
              <a:t> open</a:t>
            </a:r>
            <a:r>
              <a:rPr lang="nl-NL" sz="2200" baseline="0" dirty="0"/>
              <a:t> </a:t>
            </a:r>
            <a:r>
              <a:rPr lang="nl-NL" sz="2200" baseline="0" dirty="0" err="1"/>
              <a:t>for</a:t>
            </a:r>
            <a:r>
              <a:rPr lang="nl-NL" sz="2200" dirty="0"/>
              <a:t> </a:t>
            </a:r>
            <a:r>
              <a:rPr lang="nl-NL" sz="2200" dirty="0" err="1"/>
              <a:t>students</a:t>
            </a:r>
            <a:r>
              <a:rPr lang="nl-NL" sz="2200" baseline="0" dirty="0"/>
              <a:t> </a:t>
            </a:r>
            <a:r>
              <a:rPr lang="nl-NL" sz="2200" baseline="0" dirty="0" err="1"/>
              <a:t>who</a:t>
            </a:r>
            <a:r>
              <a:rPr lang="nl-NL" sz="2200" baseline="0" dirty="0"/>
              <a:t> study </a:t>
            </a:r>
            <a:r>
              <a:rPr lang="nl-NL" sz="2200" baseline="0" dirty="0" err="1"/>
              <a:t>archaeology</a:t>
            </a:r>
            <a:r>
              <a:rPr lang="nl-NL" sz="2200" baseline="0" dirty="0"/>
              <a:t> or </a:t>
            </a:r>
            <a:r>
              <a:rPr lang="nl-NL" sz="2200" baseline="0" dirty="0" err="1"/>
              <a:t>history</a:t>
            </a:r>
            <a:r>
              <a:rPr lang="nl-NL" sz="2200" baseline="0" dirty="0"/>
              <a:t>. </a:t>
            </a:r>
            <a:endParaRPr lang="nl-NL" sz="2200" dirty="0"/>
          </a:p>
          <a:p>
            <a:r>
              <a:rPr lang="nl-NL" sz="2200" dirty="0"/>
              <a:t>-Inside Europe (</a:t>
            </a:r>
            <a:r>
              <a:rPr lang="nl-NL" sz="2200" dirty="0" err="1"/>
              <a:t>referred</a:t>
            </a:r>
            <a:r>
              <a:rPr lang="nl-NL" sz="2200" dirty="0"/>
              <a:t> </a:t>
            </a:r>
            <a:r>
              <a:rPr lang="nl-NL" sz="2200" dirty="0" err="1"/>
              <a:t>to</a:t>
            </a:r>
            <a:r>
              <a:rPr lang="nl-NL" sz="2200" dirty="0"/>
              <a:t> as </a:t>
            </a:r>
            <a:r>
              <a:rPr lang="nl-NL" sz="2200" dirty="0" err="1"/>
              <a:t>the</a:t>
            </a:r>
            <a:r>
              <a:rPr lang="nl-NL" sz="2200" dirty="0"/>
              <a:t> Erasmus+ </a:t>
            </a:r>
            <a:r>
              <a:rPr lang="nl-NL" sz="2200" dirty="0" err="1"/>
              <a:t>programme</a:t>
            </a:r>
            <a:r>
              <a:rPr lang="nl-NL" sz="2200" dirty="0"/>
              <a:t>)</a:t>
            </a:r>
          </a:p>
          <a:p>
            <a:r>
              <a:rPr lang="nl-NL" sz="2200" dirty="0"/>
              <a:t>-</a:t>
            </a:r>
            <a:r>
              <a:rPr lang="nl-NL" sz="2200" dirty="0" err="1"/>
              <a:t>Outside</a:t>
            </a:r>
            <a:r>
              <a:rPr lang="nl-NL" sz="2200" dirty="0"/>
              <a:t> Europe (</a:t>
            </a:r>
            <a:r>
              <a:rPr lang="nl-NL" sz="2200" dirty="0" err="1"/>
              <a:t>some</a:t>
            </a:r>
            <a:r>
              <a:rPr lang="nl-NL" sz="2200" dirty="0"/>
              <a:t> </a:t>
            </a:r>
            <a:r>
              <a:rPr lang="nl-NL" sz="2200" dirty="0" err="1"/>
              <a:t>faculties</a:t>
            </a:r>
            <a:r>
              <a:rPr lang="nl-NL" sz="2200" baseline="0" dirty="0"/>
              <a:t> </a:t>
            </a:r>
            <a:r>
              <a:rPr lang="nl-NL" sz="2200" baseline="0" dirty="0" err="1"/>
              <a:t>also</a:t>
            </a:r>
            <a:r>
              <a:rPr lang="nl-NL" sz="2200" baseline="0" dirty="0"/>
              <a:t> have </a:t>
            </a:r>
            <a:r>
              <a:rPr lang="nl-NL" sz="2200" baseline="0" dirty="0" err="1"/>
              <a:t>agreements</a:t>
            </a:r>
            <a:r>
              <a:rPr lang="nl-NL" sz="2200" baseline="0" dirty="0"/>
              <a:t> </a:t>
            </a:r>
            <a:r>
              <a:rPr lang="nl-NL" sz="2200" baseline="0" dirty="0" err="1"/>
              <a:t>outside</a:t>
            </a:r>
            <a:r>
              <a:rPr lang="nl-NL" sz="2200" baseline="0" dirty="0"/>
              <a:t> Europe, </a:t>
            </a:r>
            <a:r>
              <a:rPr lang="nl-NL" sz="2200" baseline="0" dirty="0" err="1"/>
              <a:t>usually</a:t>
            </a:r>
            <a:r>
              <a:rPr lang="nl-NL" sz="2200" baseline="0" dirty="0"/>
              <a:t> in a </a:t>
            </a:r>
            <a:r>
              <a:rPr lang="nl-NL" sz="2200" baseline="0" dirty="0" err="1"/>
              <a:t>specific</a:t>
            </a:r>
            <a:r>
              <a:rPr lang="nl-NL" sz="2200" baseline="0" dirty="0"/>
              <a:t> field of study).</a:t>
            </a:r>
            <a:endParaRPr lang="nl-NL" sz="2200" dirty="0"/>
          </a:p>
          <a:p>
            <a:endParaRPr lang="nl-NL" sz="2200" dirty="0"/>
          </a:p>
          <a:p>
            <a:r>
              <a:rPr lang="nl-NL" sz="2200" dirty="0"/>
              <a:t>Contact:</a:t>
            </a:r>
          </a:p>
          <a:p>
            <a:r>
              <a:rPr lang="nl-NL" sz="2200" dirty="0"/>
              <a:t>International </a:t>
            </a:r>
            <a:r>
              <a:rPr lang="nl-NL" sz="2200" dirty="0" err="1"/>
              <a:t>coordinator</a:t>
            </a:r>
            <a:r>
              <a:rPr lang="nl-NL" sz="2200" dirty="0"/>
              <a:t> of </a:t>
            </a:r>
            <a:r>
              <a:rPr lang="nl-NL" sz="2200" u="sng" dirty="0" err="1"/>
              <a:t>your</a:t>
            </a:r>
            <a:r>
              <a:rPr lang="nl-NL" sz="2200" dirty="0"/>
              <a:t> </a:t>
            </a:r>
            <a:r>
              <a:rPr lang="nl-NL" sz="2200" dirty="0" err="1"/>
              <a:t>faculty</a:t>
            </a:r>
            <a:endParaRPr lang="nl-NL" sz="2200" dirty="0"/>
          </a:p>
          <a:p>
            <a:pPr lvl="1"/>
            <a:endParaRPr lang="nl-NL" sz="2200" dirty="0"/>
          </a:p>
          <a:p>
            <a:r>
              <a:rPr lang="nl-NL" sz="2400" b="1" dirty="0"/>
              <a:t>University </a:t>
            </a:r>
            <a:r>
              <a:rPr lang="nl-NL" sz="2400" b="1" dirty="0" err="1"/>
              <a:t>wide</a:t>
            </a:r>
            <a:r>
              <a:rPr lang="nl-NL" sz="2400" b="1" dirty="0"/>
              <a:t> </a:t>
            </a:r>
            <a:r>
              <a:rPr lang="nl-NL" sz="2400" b="1" dirty="0" err="1"/>
              <a:t>agreements</a:t>
            </a:r>
            <a:endParaRPr lang="nl-NL" sz="2400" b="1" dirty="0"/>
          </a:p>
          <a:p>
            <a:r>
              <a:rPr lang="nl-NL" sz="2400" b="1" dirty="0"/>
              <a:t>-</a:t>
            </a:r>
            <a:r>
              <a:rPr lang="nl-NL" sz="2200" dirty="0" err="1"/>
              <a:t>Managed</a:t>
            </a:r>
            <a:r>
              <a:rPr lang="nl-NL" sz="2200" dirty="0"/>
              <a:t> </a:t>
            </a:r>
            <a:r>
              <a:rPr lang="nl-NL" sz="2200" dirty="0" err="1"/>
              <a:t>by</a:t>
            </a:r>
            <a:r>
              <a:rPr lang="nl-NL" sz="2200" dirty="0"/>
              <a:t> </a:t>
            </a:r>
            <a:r>
              <a:rPr lang="nl-NL" sz="2200" dirty="0" err="1"/>
              <a:t>central</a:t>
            </a:r>
            <a:r>
              <a:rPr lang="nl-NL" sz="2200" dirty="0"/>
              <a:t> </a:t>
            </a:r>
            <a:r>
              <a:rPr lang="nl-NL" sz="2200" dirty="0" err="1"/>
              <a:t>international</a:t>
            </a:r>
            <a:r>
              <a:rPr lang="nl-NL" sz="2200" dirty="0"/>
              <a:t> office (</a:t>
            </a:r>
            <a:r>
              <a:rPr lang="nl-NL" sz="2200" dirty="0" err="1"/>
              <a:t>referred</a:t>
            </a:r>
            <a:r>
              <a:rPr lang="nl-NL" sz="2200" baseline="0" dirty="0"/>
              <a:t> </a:t>
            </a:r>
            <a:r>
              <a:rPr lang="nl-NL" sz="2200" baseline="0" dirty="0" err="1"/>
              <a:t>to</a:t>
            </a:r>
            <a:r>
              <a:rPr lang="nl-NL" sz="2200" baseline="0" dirty="0"/>
              <a:t> as IR or SEA/SOZ)</a:t>
            </a:r>
            <a:endParaRPr lang="nl-NL" sz="2200" dirty="0"/>
          </a:p>
          <a:p>
            <a:r>
              <a:rPr lang="nl-NL" sz="2200" dirty="0"/>
              <a:t>-Generally open </a:t>
            </a:r>
            <a:r>
              <a:rPr lang="nl-NL" sz="2200" dirty="0" err="1"/>
              <a:t>to</a:t>
            </a:r>
            <a:r>
              <a:rPr lang="nl-NL" sz="2200" dirty="0"/>
              <a:t> </a:t>
            </a:r>
            <a:r>
              <a:rPr lang="nl-NL" sz="2200" dirty="0" err="1"/>
              <a:t>all</a:t>
            </a:r>
            <a:r>
              <a:rPr lang="nl-NL" sz="2200" dirty="0"/>
              <a:t> </a:t>
            </a:r>
            <a:r>
              <a:rPr lang="nl-NL" sz="2200" dirty="0" err="1"/>
              <a:t>students</a:t>
            </a:r>
            <a:r>
              <a:rPr lang="nl-NL" sz="2200" dirty="0"/>
              <a:t> </a:t>
            </a:r>
            <a:r>
              <a:rPr lang="nl-NL" sz="2200" dirty="0" err="1"/>
              <a:t>students</a:t>
            </a:r>
            <a:r>
              <a:rPr lang="nl-NL" sz="2200" dirty="0"/>
              <a:t> </a:t>
            </a:r>
            <a:r>
              <a:rPr lang="nl-NL" sz="2200" dirty="0" err="1"/>
              <a:t>from</a:t>
            </a:r>
            <a:r>
              <a:rPr lang="nl-NL" sz="2200" dirty="0"/>
              <a:t> Leiden University: </a:t>
            </a:r>
            <a:r>
              <a:rPr lang="nl-NL" sz="2200" dirty="0" err="1"/>
              <a:t>if</a:t>
            </a:r>
            <a:r>
              <a:rPr lang="nl-NL" sz="2200" dirty="0"/>
              <a:t> </a:t>
            </a:r>
            <a:r>
              <a:rPr lang="nl-NL" sz="2200" dirty="0" err="1"/>
              <a:t>your</a:t>
            </a:r>
            <a:r>
              <a:rPr lang="nl-NL" sz="2200" dirty="0"/>
              <a:t> </a:t>
            </a:r>
            <a:r>
              <a:rPr lang="nl-NL" sz="2200" dirty="0" err="1"/>
              <a:t>faculty</a:t>
            </a:r>
            <a:r>
              <a:rPr lang="nl-NL" sz="2200" dirty="0"/>
              <a:t> </a:t>
            </a:r>
            <a:r>
              <a:rPr lang="nl-NL" sz="2200" dirty="0" err="1"/>
              <a:t>participates</a:t>
            </a:r>
            <a:r>
              <a:rPr lang="nl-NL" sz="2200" dirty="0"/>
              <a:t> in </a:t>
            </a:r>
            <a:r>
              <a:rPr lang="nl-NL" sz="2200" dirty="0" err="1"/>
              <a:t>the</a:t>
            </a:r>
            <a:r>
              <a:rPr lang="nl-NL" sz="2200" dirty="0"/>
              <a:t> </a:t>
            </a:r>
            <a:r>
              <a:rPr lang="nl-NL" sz="2200" dirty="0" err="1"/>
              <a:t>university</a:t>
            </a:r>
            <a:r>
              <a:rPr lang="nl-NL" sz="2200" baseline="0" dirty="0"/>
              <a:t> </a:t>
            </a:r>
            <a:r>
              <a:rPr lang="nl-NL" sz="2200" baseline="0" dirty="0" err="1"/>
              <a:t>wide</a:t>
            </a:r>
            <a:r>
              <a:rPr lang="nl-NL" sz="2200" baseline="0" dirty="0"/>
              <a:t> agreement, </a:t>
            </a:r>
            <a:r>
              <a:rPr lang="nl-NL" sz="2200" baseline="0" dirty="0" err="1"/>
              <a:t>you</a:t>
            </a:r>
            <a:r>
              <a:rPr lang="nl-NL" sz="2200" baseline="0" dirty="0"/>
              <a:t> are </a:t>
            </a:r>
            <a:r>
              <a:rPr lang="nl-NL" sz="2200" baseline="0" dirty="0" err="1"/>
              <a:t>allowed</a:t>
            </a:r>
            <a:r>
              <a:rPr lang="nl-NL" sz="2200" baseline="0" dirty="0"/>
              <a:t> </a:t>
            </a:r>
            <a:r>
              <a:rPr lang="nl-NL" sz="2200" baseline="0" dirty="0" err="1"/>
              <a:t>to</a:t>
            </a:r>
            <a:r>
              <a:rPr lang="nl-NL" sz="2200" baseline="0" dirty="0"/>
              <a:t> </a:t>
            </a:r>
            <a:r>
              <a:rPr lang="nl-NL" sz="2200" baseline="0" dirty="0" err="1"/>
              <a:t>apply</a:t>
            </a:r>
            <a:r>
              <a:rPr lang="nl-NL" sz="2200" baseline="0" dirty="0"/>
              <a:t>.</a:t>
            </a:r>
            <a:endParaRPr lang="nl-NL" sz="2200" dirty="0"/>
          </a:p>
          <a:p>
            <a:pPr marL="0" marR="0" lvl="1" indent="0" algn="l" defTabSz="914400" rtl="0" eaLnBrk="1" fontAlgn="auto" latinLnBrk="0" hangingPunct="1">
              <a:lnSpc>
                <a:spcPct val="100000"/>
              </a:lnSpc>
              <a:spcBef>
                <a:spcPts val="0"/>
              </a:spcBef>
              <a:spcAft>
                <a:spcPts val="0"/>
              </a:spcAft>
              <a:buClrTx/>
              <a:buSzTx/>
              <a:buFontTx/>
              <a:buNone/>
              <a:tabLst/>
              <a:defRPr/>
            </a:pPr>
            <a:r>
              <a:rPr lang="nl-NL" sz="2200" dirty="0"/>
              <a:t>-</a:t>
            </a:r>
            <a:r>
              <a:rPr lang="nl-NL" sz="2200" dirty="0" err="1"/>
              <a:t>Possible</a:t>
            </a:r>
            <a:r>
              <a:rPr lang="nl-NL" sz="2200" dirty="0"/>
              <a:t> </a:t>
            </a:r>
            <a:r>
              <a:rPr lang="nl-NL" sz="2200" dirty="0" err="1"/>
              <a:t>to</a:t>
            </a:r>
            <a:r>
              <a:rPr lang="nl-NL" sz="2200" dirty="0"/>
              <a:t> study </a:t>
            </a:r>
            <a:r>
              <a:rPr lang="nl-NL" sz="2200" dirty="0" err="1"/>
              <a:t>outside</a:t>
            </a:r>
            <a:r>
              <a:rPr lang="nl-NL" sz="2200" dirty="0"/>
              <a:t> </a:t>
            </a:r>
            <a:r>
              <a:rPr lang="nl-NL" sz="2200" dirty="0" err="1"/>
              <a:t>your</a:t>
            </a:r>
            <a:r>
              <a:rPr lang="nl-NL" sz="2200" dirty="0"/>
              <a:t> field of study at different </a:t>
            </a:r>
            <a:r>
              <a:rPr lang="nl-NL" sz="2200" dirty="0" err="1"/>
              <a:t>faculties</a:t>
            </a:r>
            <a:r>
              <a:rPr lang="nl-NL" sz="2200" dirty="0"/>
              <a:t> (als goedgekeurd)</a:t>
            </a:r>
          </a:p>
          <a:p>
            <a:r>
              <a:rPr lang="nl-NL" sz="2200" dirty="0"/>
              <a:t>-</a:t>
            </a:r>
            <a:r>
              <a:rPr lang="nl-NL" sz="2200" dirty="0" err="1"/>
              <a:t>Only</a:t>
            </a:r>
            <a:r>
              <a:rPr lang="nl-NL" sz="2200" dirty="0"/>
              <a:t> </a:t>
            </a:r>
            <a:r>
              <a:rPr lang="nl-NL" sz="2200" dirty="0" err="1"/>
              <a:t>agreements</a:t>
            </a:r>
            <a:r>
              <a:rPr lang="nl-NL" sz="2200" baseline="0" dirty="0"/>
              <a:t> </a:t>
            </a:r>
            <a:r>
              <a:rPr lang="nl-NL" sz="2200" baseline="0" dirty="0" err="1"/>
              <a:t>with</a:t>
            </a:r>
            <a:r>
              <a:rPr lang="nl-NL" sz="2200" baseline="0" dirty="0"/>
              <a:t> partner </a:t>
            </a:r>
            <a:r>
              <a:rPr lang="nl-NL" sz="2200" baseline="0" dirty="0" err="1"/>
              <a:t>universities</a:t>
            </a:r>
            <a:r>
              <a:rPr lang="nl-NL" sz="2200" baseline="0" dirty="0"/>
              <a:t> </a:t>
            </a:r>
            <a:r>
              <a:rPr lang="nl-NL" sz="2200" dirty="0" err="1"/>
              <a:t>outside</a:t>
            </a:r>
            <a:r>
              <a:rPr lang="nl-NL" sz="2200" dirty="0"/>
              <a:t> of Europe</a:t>
            </a:r>
          </a:p>
          <a:p>
            <a:endParaRPr lang="nl-NL" dirty="0"/>
          </a:p>
        </p:txBody>
      </p:sp>
      <p:sp>
        <p:nvSpPr>
          <p:cNvPr id="4" name="Slide Number Placeholder 3"/>
          <p:cNvSpPr>
            <a:spLocks noGrp="1"/>
          </p:cNvSpPr>
          <p:nvPr>
            <p:ph type="sldNum" sz="quarter" idx="10"/>
          </p:nvPr>
        </p:nvSpPr>
        <p:spPr/>
        <p:txBody>
          <a:bodyPr/>
          <a:lstStyle/>
          <a:p>
            <a:fld id="{812ECD43-08E5-4945-BC4F-4857758E978F}" type="slidenum">
              <a:rPr lang="nl-NL" smtClean="0"/>
              <a:pPr/>
              <a:t>4</a:t>
            </a:fld>
            <a:endParaRPr lang="nl-NL"/>
          </a:p>
        </p:txBody>
      </p:sp>
    </p:spTree>
    <p:extLst>
      <p:ext uri="{BB962C8B-B14F-4D97-AF65-F5344CB8AC3E}">
        <p14:creationId xmlns:p14="http://schemas.microsoft.com/office/powerpoint/2010/main" val="2515881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pPr>
              <a:defRPr/>
            </a:pPr>
            <a:fld id="{823A567B-5D5B-4C7F-A630-EA1B06464E6A}" type="slidenum">
              <a:rPr lang="en-US" altLang="nl-NL" smtClean="0"/>
              <a:pPr>
                <a:defRPr/>
              </a:pPr>
              <a:t>7</a:t>
            </a:fld>
            <a:endParaRPr lang="en-US" altLang="nl-NL"/>
          </a:p>
        </p:txBody>
      </p:sp>
    </p:spTree>
    <p:extLst>
      <p:ext uri="{BB962C8B-B14F-4D97-AF65-F5344CB8AC3E}">
        <p14:creationId xmlns:p14="http://schemas.microsoft.com/office/powerpoint/2010/main" val="981671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Travel </a:t>
            </a:r>
            <a:r>
              <a:rPr lang="nl-NL" dirty="0" err="1"/>
              <a:t>advice</a:t>
            </a:r>
            <a:r>
              <a:rPr lang="nl-NL" dirty="0"/>
              <a:t> </a:t>
            </a:r>
            <a:r>
              <a:rPr lang="nl-NL" dirty="0" err="1"/>
              <a:t>can</a:t>
            </a:r>
            <a:r>
              <a:rPr lang="nl-NL" dirty="0"/>
              <a:t> change </a:t>
            </a:r>
            <a:r>
              <a:rPr lang="nl-NL" dirty="0" err="1"/>
              <a:t>just</a:t>
            </a:r>
            <a:r>
              <a:rPr lang="nl-NL" baseline="0" dirty="0"/>
              <a:t> </a:t>
            </a:r>
            <a:r>
              <a:rPr lang="nl-NL" baseline="0" dirty="0" err="1"/>
              <a:t>before</a:t>
            </a:r>
            <a:r>
              <a:rPr lang="nl-NL" baseline="0" dirty="0"/>
              <a:t> </a:t>
            </a:r>
            <a:r>
              <a:rPr lang="nl-NL" baseline="0" dirty="0" err="1"/>
              <a:t>traveling</a:t>
            </a:r>
            <a:r>
              <a:rPr lang="nl-NL" baseline="0" dirty="0"/>
              <a:t>, </a:t>
            </a:r>
            <a:r>
              <a:rPr lang="nl-NL" baseline="0" dirty="0" err="1"/>
              <a:t>so</a:t>
            </a:r>
            <a:r>
              <a:rPr lang="nl-NL" baseline="0" dirty="0"/>
              <a:t> keep in mind </a:t>
            </a:r>
            <a:r>
              <a:rPr lang="nl-NL" baseline="0" dirty="0" err="1"/>
              <a:t>that</a:t>
            </a:r>
            <a:r>
              <a:rPr lang="nl-NL" baseline="0" dirty="0"/>
              <a:t> </a:t>
            </a:r>
            <a:r>
              <a:rPr lang="nl-NL" baseline="0" dirty="0" err="1"/>
              <a:t>plans</a:t>
            </a:r>
            <a:r>
              <a:rPr lang="nl-NL" baseline="0" dirty="0"/>
              <a:t> </a:t>
            </a:r>
            <a:r>
              <a:rPr lang="nl-NL" baseline="0" dirty="0" err="1"/>
              <a:t>might</a:t>
            </a:r>
            <a:r>
              <a:rPr lang="nl-NL" baseline="0" dirty="0"/>
              <a:t> have </a:t>
            </a:r>
            <a:r>
              <a:rPr lang="nl-NL" baseline="0" dirty="0" err="1"/>
              <a:t>to</a:t>
            </a:r>
            <a:r>
              <a:rPr lang="nl-NL" baseline="0" dirty="0"/>
              <a:t> change </a:t>
            </a:r>
            <a:r>
              <a:rPr lang="nl-NL" baseline="0" dirty="0" err="1"/>
              <a:t>very</a:t>
            </a:r>
            <a:r>
              <a:rPr lang="nl-NL" baseline="0" dirty="0"/>
              <a:t> last minute. </a:t>
            </a:r>
            <a:endParaRPr lang="nl-NL" dirty="0"/>
          </a:p>
        </p:txBody>
      </p:sp>
      <p:sp>
        <p:nvSpPr>
          <p:cNvPr id="4" name="Slide Number Placeholder 3"/>
          <p:cNvSpPr>
            <a:spLocks noGrp="1"/>
          </p:cNvSpPr>
          <p:nvPr>
            <p:ph type="sldNum" sz="quarter" idx="10"/>
          </p:nvPr>
        </p:nvSpPr>
        <p:spPr/>
        <p:txBody>
          <a:bodyPr/>
          <a:lstStyle/>
          <a:p>
            <a:fld id="{812ECD43-08E5-4945-BC4F-4857758E978F}" type="slidenum">
              <a:rPr lang="nl-NL" smtClean="0"/>
              <a:pPr/>
              <a:t>8</a:t>
            </a:fld>
            <a:endParaRPr lang="nl-NL"/>
          </a:p>
        </p:txBody>
      </p:sp>
    </p:spTree>
    <p:extLst>
      <p:ext uri="{BB962C8B-B14F-4D97-AF65-F5344CB8AC3E}">
        <p14:creationId xmlns:p14="http://schemas.microsoft.com/office/powerpoint/2010/main" val="1715075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AF4C32A-E899-4AD3-8D0D-AE5EF616D366}" type="slidenum">
              <a:rPr lang="en-US" smtClean="0">
                <a:solidFill>
                  <a:prstClr val="black"/>
                </a:solidFill>
              </a:rPr>
              <a:pPr>
                <a:defRPr/>
              </a:pPr>
              <a:t>10</a:t>
            </a:fld>
            <a:endParaRPr lang="en-US">
              <a:solidFill>
                <a:prstClr val="black"/>
              </a:solidFill>
            </a:endParaRPr>
          </a:p>
        </p:txBody>
      </p:sp>
    </p:spTree>
    <p:extLst>
      <p:ext uri="{BB962C8B-B14F-4D97-AF65-F5344CB8AC3E}">
        <p14:creationId xmlns:p14="http://schemas.microsoft.com/office/powerpoint/2010/main" val="1655565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err="1"/>
              <a:t>This</a:t>
            </a:r>
            <a:r>
              <a:rPr lang="nl-NL" baseline="0" dirty="0"/>
              <a:t> is </a:t>
            </a:r>
            <a:r>
              <a:rPr lang="nl-NL" baseline="0" dirty="0" err="1"/>
              <a:t>the</a:t>
            </a:r>
            <a:r>
              <a:rPr lang="nl-NL" baseline="0" dirty="0"/>
              <a:t> deadline </a:t>
            </a:r>
            <a:r>
              <a:rPr lang="nl-NL" baseline="0" dirty="0" err="1"/>
              <a:t>for</a:t>
            </a:r>
            <a:r>
              <a:rPr lang="nl-NL" baseline="0" dirty="0"/>
              <a:t> </a:t>
            </a:r>
            <a:r>
              <a:rPr lang="nl-NL" baseline="0" dirty="0" err="1"/>
              <a:t>the</a:t>
            </a:r>
            <a:r>
              <a:rPr lang="nl-NL" baseline="0" dirty="0"/>
              <a:t> </a:t>
            </a:r>
            <a:r>
              <a:rPr lang="nl-NL" baseline="0" dirty="0" err="1"/>
              <a:t>fall</a:t>
            </a:r>
            <a:r>
              <a:rPr lang="nl-NL" baseline="0" dirty="0"/>
              <a:t> semester. </a:t>
            </a:r>
            <a:endParaRPr lang="nl-NL" dirty="0"/>
          </a:p>
        </p:txBody>
      </p:sp>
      <p:sp>
        <p:nvSpPr>
          <p:cNvPr id="4" name="Slide Number Placeholder 3"/>
          <p:cNvSpPr>
            <a:spLocks noGrp="1"/>
          </p:cNvSpPr>
          <p:nvPr>
            <p:ph type="sldNum" sz="quarter" idx="10"/>
          </p:nvPr>
        </p:nvSpPr>
        <p:spPr/>
        <p:txBody>
          <a:bodyPr/>
          <a:lstStyle/>
          <a:p>
            <a:fld id="{812ECD43-08E5-4945-BC4F-4857758E978F}" type="slidenum">
              <a:rPr lang="nl-NL" smtClean="0"/>
              <a:pPr/>
              <a:t>13</a:t>
            </a:fld>
            <a:endParaRPr lang="nl-NL"/>
          </a:p>
        </p:txBody>
      </p:sp>
    </p:spTree>
    <p:extLst>
      <p:ext uri="{BB962C8B-B14F-4D97-AF65-F5344CB8AC3E}">
        <p14:creationId xmlns:p14="http://schemas.microsoft.com/office/powerpoint/2010/main" val="3357753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p:spPr>
        <p:txBody>
          <a:bodyPr/>
          <a:lstStyle/>
          <a:p>
            <a:endParaRPr lang="nl-NL" altLang="nl-NL" dirty="0"/>
          </a:p>
        </p:txBody>
      </p:sp>
      <p:sp>
        <p:nvSpPr>
          <p:cNvPr id="28676" name="Slide Number Placeholder 3"/>
          <p:cNvSpPr>
            <a:spLocks noGrp="1"/>
          </p:cNvSpPr>
          <p:nvPr>
            <p:ph type="sldNum" sz="quarter" idx="5"/>
          </p:nvPr>
        </p:nvSpPr>
        <p:spPr>
          <a:noFill/>
        </p:spPr>
        <p:txBody>
          <a:bodyPr/>
          <a:lstStyle>
            <a:lvl1pPr algn="l" eaLnBrk="0" hangingPunct="0">
              <a:spcBef>
                <a:spcPct val="30000"/>
              </a:spcBef>
              <a:defRPr sz="1200">
                <a:solidFill>
                  <a:schemeClr val="tx1"/>
                </a:solidFill>
                <a:latin typeface="Arial" charset="0"/>
              </a:defRPr>
            </a:lvl1pPr>
            <a:lvl2pPr marL="742950" indent="-285750" algn="l" eaLnBrk="0" hangingPunct="0">
              <a:spcBef>
                <a:spcPct val="30000"/>
              </a:spcBef>
              <a:defRPr sz="1200">
                <a:solidFill>
                  <a:schemeClr val="tx1"/>
                </a:solidFill>
                <a:latin typeface="Arial" charset="0"/>
              </a:defRPr>
            </a:lvl2pPr>
            <a:lvl3pPr marL="1143000" indent="-228600" algn="l" eaLnBrk="0" hangingPunct="0">
              <a:spcBef>
                <a:spcPct val="30000"/>
              </a:spcBef>
              <a:defRPr sz="1200">
                <a:solidFill>
                  <a:schemeClr val="tx1"/>
                </a:solidFill>
                <a:latin typeface="Arial" charset="0"/>
              </a:defRPr>
            </a:lvl3pPr>
            <a:lvl4pPr marL="1600200" indent="-228600" algn="l" eaLnBrk="0" hangingPunct="0">
              <a:spcBef>
                <a:spcPct val="30000"/>
              </a:spcBef>
              <a:defRPr sz="1200">
                <a:solidFill>
                  <a:schemeClr val="tx1"/>
                </a:solidFill>
                <a:latin typeface="Arial" charset="0"/>
              </a:defRPr>
            </a:lvl4pPr>
            <a:lvl5pPr marL="2057400" indent="-228600" algn="l"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BEF39103-59F0-4F1D-B510-7B78B89671B7}" type="slidenum">
              <a:rPr lang="en-US" altLang="nl-NL" smtClean="0"/>
              <a:pPr algn="r" eaLnBrk="1" hangingPunct="1">
                <a:spcBef>
                  <a:spcPct val="0"/>
                </a:spcBef>
              </a:pPr>
              <a:t>16</a:t>
            </a:fld>
            <a:endParaRPr lang="en-US" alt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p:spPr>
        <p:txBody>
          <a:bodyPr/>
          <a:lstStyle/>
          <a:p>
            <a:endParaRPr lang="en-US" altLang="nl-NL" dirty="0"/>
          </a:p>
        </p:txBody>
      </p:sp>
      <p:sp>
        <p:nvSpPr>
          <p:cNvPr id="29700" name="Slide Number Placeholder 3"/>
          <p:cNvSpPr>
            <a:spLocks noGrp="1"/>
          </p:cNvSpPr>
          <p:nvPr>
            <p:ph type="sldNum" sz="quarter" idx="5"/>
          </p:nvPr>
        </p:nvSpPr>
        <p:spPr>
          <a:noFill/>
        </p:spPr>
        <p:txBody>
          <a:bodyPr/>
          <a:lstStyle>
            <a:lvl1pPr algn="l" eaLnBrk="0" hangingPunct="0">
              <a:spcBef>
                <a:spcPct val="30000"/>
              </a:spcBef>
              <a:defRPr sz="1200">
                <a:solidFill>
                  <a:schemeClr val="tx1"/>
                </a:solidFill>
                <a:latin typeface="Arial" charset="0"/>
              </a:defRPr>
            </a:lvl1pPr>
            <a:lvl2pPr marL="742950" indent="-285750" algn="l" eaLnBrk="0" hangingPunct="0">
              <a:spcBef>
                <a:spcPct val="30000"/>
              </a:spcBef>
              <a:defRPr sz="1200">
                <a:solidFill>
                  <a:schemeClr val="tx1"/>
                </a:solidFill>
                <a:latin typeface="Arial" charset="0"/>
              </a:defRPr>
            </a:lvl2pPr>
            <a:lvl3pPr marL="1143000" indent="-228600" algn="l" eaLnBrk="0" hangingPunct="0">
              <a:spcBef>
                <a:spcPct val="30000"/>
              </a:spcBef>
              <a:defRPr sz="1200">
                <a:solidFill>
                  <a:schemeClr val="tx1"/>
                </a:solidFill>
                <a:latin typeface="Arial" charset="0"/>
              </a:defRPr>
            </a:lvl3pPr>
            <a:lvl4pPr marL="1600200" indent="-228600" algn="l" eaLnBrk="0" hangingPunct="0">
              <a:spcBef>
                <a:spcPct val="30000"/>
              </a:spcBef>
              <a:defRPr sz="1200">
                <a:solidFill>
                  <a:schemeClr val="tx1"/>
                </a:solidFill>
                <a:latin typeface="Arial" charset="0"/>
              </a:defRPr>
            </a:lvl4pPr>
            <a:lvl5pPr marL="2057400" indent="-228600" algn="l"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60B3054A-E266-4A6D-9172-8936B757A776}" type="slidenum">
              <a:rPr lang="en-US" altLang="nl-NL" smtClean="0"/>
              <a:pPr algn="r" eaLnBrk="1" hangingPunct="1">
                <a:spcBef>
                  <a:spcPct val="0"/>
                </a:spcBef>
              </a:pPr>
              <a:t>17</a:t>
            </a:fld>
            <a:endParaRPr lang="en-US" altLang="nl-NL"/>
          </a:p>
        </p:txBody>
      </p:sp>
    </p:spTree>
    <p:extLst>
      <p:ext uri="{BB962C8B-B14F-4D97-AF65-F5344CB8AC3E}">
        <p14:creationId xmlns:p14="http://schemas.microsoft.com/office/powerpoint/2010/main" val="8533358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7" name="Tijdelijke aanduiding voor tekst 5"/>
          <p:cNvSpPr>
            <a:spLocks noGrp="1"/>
          </p:cNvSpPr>
          <p:nvPr>
            <p:ph type="body" sz="quarter" idx="13" hasCustomPrompt="1"/>
          </p:nvPr>
        </p:nvSpPr>
        <p:spPr>
          <a:xfrm>
            <a:off x="0" y="-1"/>
            <a:ext cx="12198349" cy="4521941"/>
          </a:xfrm>
          <a:solidFill>
            <a:srgbClr val="8592BC"/>
          </a:solidFill>
        </p:spPr>
        <p:txBody>
          <a:bodyPr>
            <a:normAutofit/>
          </a:bodyPr>
          <a:lstStyle>
            <a:lvl1pPr marL="0" indent="0">
              <a:buNone/>
              <a:defRPr sz="100">
                <a:solidFill>
                  <a:schemeClr val="bg2"/>
                </a:solidFill>
              </a:defRPr>
            </a:lvl1pPr>
          </a:lstStyle>
          <a:p>
            <a:pPr lvl="0"/>
            <a:r>
              <a:rPr lang="nl-NL" dirty="0"/>
              <a:t>..</a:t>
            </a:r>
          </a:p>
        </p:txBody>
      </p:sp>
      <p:sp>
        <p:nvSpPr>
          <p:cNvPr id="6" name="Tijdelijke aanduiding voor tekst 5"/>
          <p:cNvSpPr>
            <a:spLocks noGrp="1"/>
          </p:cNvSpPr>
          <p:nvPr>
            <p:ph type="body" sz="quarter" idx="12" hasCustomPrompt="1"/>
          </p:nvPr>
        </p:nvSpPr>
        <p:spPr>
          <a:xfrm>
            <a:off x="1" y="1"/>
            <a:ext cx="12198350" cy="3719335"/>
          </a:xfrm>
          <a:solidFill>
            <a:schemeClr val="bg2"/>
          </a:solidFill>
        </p:spPr>
        <p:txBody>
          <a:bodyPr>
            <a:normAutofit/>
          </a:bodyPr>
          <a:lstStyle>
            <a:lvl1pPr marL="0" indent="0">
              <a:buNone/>
              <a:defRPr sz="100">
                <a:solidFill>
                  <a:schemeClr val="bg2"/>
                </a:solidFill>
              </a:defRPr>
            </a:lvl1pPr>
          </a:lstStyle>
          <a:p>
            <a:pPr lvl="0"/>
            <a:r>
              <a:rPr lang="nl-NL" dirty="0"/>
              <a:t>..</a:t>
            </a:r>
          </a:p>
        </p:txBody>
      </p:sp>
      <p:sp>
        <p:nvSpPr>
          <p:cNvPr id="2" name="Titel 1"/>
          <p:cNvSpPr>
            <a:spLocks noGrp="1"/>
          </p:cNvSpPr>
          <p:nvPr>
            <p:ph type="title" hasCustomPrompt="1"/>
          </p:nvPr>
        </p:nvSpPr>
        <p:spPr>
          <a:xfrm>
            <a:off x="1511300" y="1052736"/>
            <a:ext cx="10298858" cy="1656184"/>
          </a:xfrm>
        </p:spPr>
        <p:txBody>
          <a:bodyPr/>
          <a:lstStyle>
            <a:lvl1pPr algn="l">
              <a:defRPr sz="5400">
                <a:solidFill>
                  <a:schemeClr val="bg1"/>
                </a:solidFill>
              </a:defRPr>
            </a:lvl1pPr>
          </a:lstStyle>
          <a:p>
            <a:r>
              <a:rPr lang="nl-NL" dirty="0"/>
              <a:t>Titel van de presentatie</a:t>
            </a:r>
          </a:p>
        </p:txBody>
      </p:sp>
      <p:sp>
        <p:nvSpPr>
          <p:cNvPr id="20" name="Tijdelijke aanduiding voor tekst 19"/>
          <p:cNvSpPr>
            <a:spLocks noGrp="1"/>
          </p:cNvSpPr>
          <p:nvPr>
            <p:ph type="body" sz="quarter" idx="14" hasCustomPrompt="1"/>
          </p:nvPr>
        </p:nvSpPr>
        <p:spPr>
          <a:xfrm>
            <a:off x="1511300" y="3934610"/>
            <a:ext cx="5828311" cy="393700"/>
          </a:xfrm>
        </p:spPr>
        <p:txBody>
          <a:bodyPr anchor="ctr">
            <a:normAutofit/>
          </a:bodyPr>
          <a:lstStyle>
            <a:lvl1pPr marL="0" indent="0">
              <a:buNone/>
              <a:defRPr sz="2400">
                <a:solidFill>
                  <a:schemeClr val="bg1"/>
                </a:solidFill>
              </a:defRPr>
            </a:lvl1pPr>
          </a:lstStyle>
          <a:p>
            <a:pPr lvl="0"/>
            <a:r>
              <a:rPr lang="nl-NL" dirty="0"/>
              <a:t>Subtitel presentatie</a:t>
            </a:r>
          </a:p>
        </p:txBody>
      </p:sp>
      <p:sp>
        <p:nvSpPr>
          <p:cNvPr id="8" name="Tijdelijke aanduiding voor datum 3"/>
          <p:cNvSpPr>
            <a:spLocks noGrp="1"/>
          </p:cNvSpPr>
          <p:nvPr>
            <p:ph type="dt" sz="half" idx="2"/>
          </p:nvPr>
        </p:nvSpPr>
        <p:spPr>
          <a:xfrm>
            <a:off x="7467327" y="3934684"/>
            <a:ext cx="4326359" cy="394127"/>
          </a:xfrm>
          <a:prstGeom prst="rect">
            <a:avLst/>
          </a:prstGeom>
        </p:spPr>
        <p:txBody>
          <a:bodyPr vert="horz" lIns="0" tIns="0" rIns="0" bIns="0" rtlCol="0" anchor="ctr"/>
          <a:lstStyle>
            <a:lvl1pPr algn="r">
              <a:defRPr sz="2400">
                <a:solidFill>
                  <a:schemeClr val="bg1"/>
                </a:solidFill>
              </a:defRPr>
            </a:lvl1pPr>
          </a:lstStyle>
          <a:p>
            <a:endParaRPr lang="nl-NL" dirty="0"/>
          </a:p>
        </p:txBody>
      </p:sp>
      <p:pic>
        <p:nvPicPr>
          <p:cNvPr id="9" name="Picture 71"/>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442288" y="4888655"/>
            <a:ext cx="2621665" cy="11714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userDrawn="1"/>
        </p:nvSpPr>
        <p:spPr>
          <a:xfrm>
            <a:off x="1418655" y="6453336"/>
            <a:ext cx="3780202" cy="338554"/>
          </a:xfrm>
          <a:prstGeom prst="rect">
            <a:avLst/>
          </a:prstGeom>
          <a:noFill/>
        </p:spPr>
        <p:txBody>
          <a:bodyPr wrap="none" rtlCol="0">
            <a:spAutoFit/>
          </a:bodyPr>
          <a:lstStyle/>
          <a:p>
            <a:r>
              <a:rPr lang="en-US" sz="1600" dirty="0">
                <a:solidFill>
                  <a:schemeClr val="bg1"/>
                </a:solidFill>
              </a:rPr>
              <a:t>Discover the world at Leiden University</a:t>
            </a:r>
            <a:endParaRPr lang="nl-NL" sz="1600" dirty="0">
              <a:solidFill>
                <a:schemeClr val="bg1"/>
              </a:solidFill>
            </a:endParaRPr>
          </a:p>
        </p:txBody>
      </p:sp>
    </p:spTree>
    <p:extLst>
      <p:ext uri="{BB962C8B-B14F-4D97-AF65-F5344CB8AC3E}">
        <p14:creationId xmlns:p14="http://schemas.microsoft.com/office/powerpoint/2010/main" val="1036379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fiek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4" name="Tijdelijke aanduiding voor grafiek 3"/>
          <p:cNvSpPr>
            <a:spLocks noGrp="1"/>
          </p:cNvSpPr>
          <p:nvPr>
            <p:ph type="chart" sz="quarter" idx="13" hasCustomPrompt="1"/>
          </p:nvPr>
        </p:nvSpPr>
        <p:spPr>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grafiek in te voegen</a:t>
            </a:r>
          </a:p>
        </p:txBody>
      </p:sp>
    </p:spTree>
    <p:extLst>
      <p:ext uri="{BB962C8B-B14F-4D97-AF65-F5344CB8AC3E}">
        <p14:creationId xmlns:p14="http://schemas.microsoft.com/office/powerpoint/2010/main" val="2702950967"/>
      </p:ext>
    </p:extLst>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o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3" name="Tijdelijke aanduiding voor media 12"/>
          <p:cNvSpPr>
            <a:spLocks noGrp="1"/>
          </p:cNvSpPr>
          <p:nvPr>
            <p:ph type="media" sz="quarter" idx="13" hasCustomPrompt="1"/>
          </p:nvPr>
        </p:nvSpPr>
        <p:spPr>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video in te voegen</a:t>
            </a:r>
          </a:p>
        </p:txBody>
      </p:sp>
    </p:spTree>
    <p:extLst>
      <p:ext uri="{BB962C8B-B14F-4D97-AF65-F5344CB8AC3E}">
        <p14:creationId xmlns:p14="http://schemas.microsoft.com/office/powerpoint/2010/main" val="2653170741"/>
      </p:ext>
    </p:extLst>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latin typeface="Calibri" pitchFamily="34" charset="0"/>
              </a:defRPr>
            </a:lvl1pPr>
          </a:lstStyle>
          <a:p>
            <a:r>
              <a:rPr lang="en-US" dirty="0"/>
              <a:t>Click to edit Master title style</a:t>
            </a:r>
            <a:endParaRPr lang="nl-NL" dirty="0"/>
          </a:p>
        </p:txBody>
      </p:sp>
      <p:sp>
        <p:nvSpPr>
          <p:cNvPr id="3" name="Content Placeholder 2"/>
          <p:cNvSpPr>
            <a:spLocks noGrp="1"/>
          </p:cNvSpPr>
          <p:nvPr>
            <p:ph idx="1"/>
          </p:nvPr>
        </p:nvSpPr>
        <p:spPr/>
        <p:txBody>
          <a:bodyPr/>
          <a:lstStyle>
            <a:lvl1pPr>
              <a:defRPr>
                <a:solidFill>
                  <a:schemeClr val="bg1"/>
                </a:solidFill>
                <a:latin typeface="Calibri" pitchFamily="34" charset="0"/>
              </a:defRPr>
            </a:lvl1pPr>
            <a:lvl2pPr>
              <a:defRPr>
                <a:solidFill>
                  <a:schemeClr val="bg1"/>
                </a:solidFill>
                <a:latin typeface="Calibri" pitchFamily="34" charset="0"/>
              </a:defRPr>
            </a:lvl2pPr>
            <a:lvl3pPr>
              <a:buFont typeface="Arial" pitchFamily="34" charset="0"/>
              <a:buChar char="•"/>
              <a:defRPr sz="2800">
                <a:solidFill>
                  <a:schemeClr val="bg1"/>
                </a:solidFill>
                <a:latin typeface="Calibri" pitchFamily="34" charset="0"/>
              </a:defRPr>
            </a:lvl3pPr>
            <a:lvl4pPr>
              <a:buFont typeface="Arial" pitchFamily="34" charset="0"/>
              <a:buChar char="•"/>
              <a:defRPr sz="2800">
                <a:solidFill>
                  <a:schemeClr val="bg1"/>
                </a:solidFill>
                <a:latin typeface="Calibri" pitchFamily="34" charset="0"/>
              </a:defRPr>
            </a:lvl4pPr>
            <a:lvl5pPr>
              <a:buFont typeface="Arial" pitchFamily="34" charset="0"/>
              <a:buChar char="•"/>
              <a:defRPr sz="2800">
                <a:solidFill>
                  <a:schemeClr val="bg1"/>
                </a:solidFill>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Tree>
    <p:extLst>
      <p:ext uri="{BB962C8B-B14F-4D97-AF65-F5344CB8AC3E}">
        <p14:creationId xmlns:p14="http://schemas.microsoft.com/office/powerpoint/2010/main" val="2268971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24743" y="333376"/>
            <a:ext cx="10853566" cy="633413"/>
          </a:xfrm>
        </p:spPr>
        <p:txBody>
          <a:bodyPr/>
          <a:lstStyle/>
          <a:p>
            <a:r>
              <a:rPr lang="en-US"/>
              <a:t>Click to edit Master title style</a:t>
            </a:r>
            <a:endParaRPr lang="nl-NL"/>
          </a:p>
        </p:txBody>
      </p:sp>
      <p:sp>
        <p:nvSpPr>
          <p:cNvPr id="3" name="Table Placeholder 2"/>
          <p:cNvSpPr>
            <a:spLocks noGrp="1"/>
          </p:cNvSpPr>
          <p:nvPr>
            <p:ph type="tbl" idx="1"/>
          </p:nvPr>
        </p:nvSpPr>
        <p:spPr>
          <a:xfrm>
            <a:off x="624743" y="1268413"/>
            <a:ext cx="10853566" cy="4608512"/>
          </a:xfrm>
        </p:spPr>
        <p:txBody>
          <a:bodyPr/>
          <a:lstStyle/>
          <a:p>
            <a:pPr lvl="0"/>
            <a:endParaRPr lang="nl-NL" noProof="0"/>
          </a:p>
        </p:txBody>
      </p:sp>
    </p:spTree>
    <p:extLst>
      <p:ext uri="{BB962C8B-B14F-4D97-AF65-F5344CB8AC3E}">
        <p14:creationId xmlns:p14="http://schemas.microsoft.com/office/powerpoint/2010/main" val="3861242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NL"/>
          </a:p>
        </p:txBody>
      </p:sp>
      <p:sp>
        <p:nvSpPr>
          <p:cNvPr id="3" name="Content Placeholder 2"/>
          <p:cNvSpPr>
            <a:spLocks noGrp="1"/>
          </p:cNvSpPr>
          <p:nvPr>
            <p:ph sz="half" idx="1"/>
          </p:nvPr>
        </p:nvSpPr>
        <p:spPr>
          <a:xfrm>
            <a:off x="624743" y="1268413"/>
            <a:ext cx="5324072"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Content Placeholder 3"/>
          <p:cNvSpPr>
            <a:spLocks noGrp="1"/>
          </p:cNvSpPr>
          <p:nvPr>
            <p:ph sz="half" idx="2"/>
          </p:nvPr>
        </p:nvSpPr>
        <p:spPr>
          <a:xfrm>
            <a:off x="6152120" y="1268413"/>
            <a:ext cx="5326189"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Tree>
    <p:extLst>
      <p:ext uri="{BB962C8B-B14F-4D97-AF65-F5344CB8AC3E}">
        <p14:creationId xmlns:p14="http://schemas.microsoft.com/office/powerpoint/2010/main" val="22931638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xt &amp; Image 75%/25%">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Title</a:t>
            </a:r>
          </a:p>
        </p:txBody>
      </p:sp>
      <p:sp>
        <p:nvSpPr>
          <p:cNvPr id="3" name="Tijdelijke aanduiding voor verticale tekst 2"/>
          <p:cNvSpPr>
            <a:spLocks noGrp="1"/>
          </p:cNvSpPr>
          <p:nvPr>
            <p:ph type="body" orient="vert" idx="1" hasCustomPrompt="1"/>
          </p:nvPr>
        </p:nvSpPr>
        <p:spPr>
          <a:xfrm>
            <a:off x="404662" y="1252836"/>
            <a:ext cx="7926761" cy="4795836"/>
          </a:xfrm>
        </p:spPr>
        <p:txBody>
          <a:bodyPr vert="horz"/>
          <a:lstStyle/>
          <a:p>
            <a:pPr lvl="0"/>
            <a:r>
              <a:rPr lang="en-GB" noProof="0" dirty="0"/>
              <a:t>Bullet</a:t>
            </a:r>
          </a:p>
          <a:p>
            <a:pPr lvl="1"/>
            <a:r>
              <a:rPr lang="en-GB" noProof="0" dirty="0"/>
              <a:t>Sub-bullet</a:t>
            </a:r>
          </a:p>
          <a:p>
            <a:pPr lvl="2"/>
            <a:r>
              <a:rPr lang="en-GB" noProof="0" dirty="0"/>
              <a:t>Plain text</a:t>
            </a:r>
          </a:p>
          <a:p>
            <a:pPr lvl="3"/>
            <a:r>
              <a:rPr lang="en-GB" noProof="0" dirty="0"/>
              <a:t>Header dark blue</a:t>
            </a:r>
          </a:p>
          <a:p>
            <a:pPr lvl="4"/>
            <a:r>
              <a:rPr lang="en-GB" noProof="0" dirty="0"/>
              <a:t>Header light blue</a:t>
            </a:r>
          </a:p>
          <a:p>
            <a:pPr lvl="5"/>
            <a:r>
              <a:rPr lang="en-GB" noProof="0" dirty="0"/>
              <a:t>Bullet</a:t>
            </a:r>
          </a:p>
          <a:p>
            <a:pPr lvl="6"/>
            <a:r>
              <a:rPr lang="en-GB" noProof="0" dirty="0"/>
              <a:t>Sub-bullet</a:t>
            </a:r>
          </a:p>
          <a:p>
            <a:pPr lvl="7"/>
            <a:r>
              <a:rPr lang="en-GB" sz="1800" noProof="0" dirty="0"/>
              <a:t>Plain text</a:t>
            </a:r>
          </a:p>
          <a:p>
            <a:pPr lvl="8"/>
            <a:r>
              <a:rPr lang="en-GB" noProof="0" dirty="0"/>
              <a:t>Header dark blue</a:t>
            </a:r>
          </a:p>
        </p:txBody>
      </p:sp>
      <p:grpSp>
        <p:nvGrpSpPr>
          <p:cNvPr id="7" name="Grid" hidden="1"/>
          <p:cNvGrpSpPr/>
          <p:nvPr userDrawn="1"/>
        </p:nvGrpSpPr>
        <p:grpSpPr>
          <a:xfrm>
            <a:off x="0" y="0"/>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5003585"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8533755" y="1252538"/>
            <a:ext cx="3259784"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dirty="0"/>
              <a:t>Click here to insert</a:t>
            </a:r>
            <a:br>
              <a:rPr lang="en-GB" noProof="0" dirty="0"/>
            </a:br>
            <a:r>
              <a:rPr lang="en-GB" noProof="0" dirty="0"/>
              <a:t>an image</a:t>
            </a:r>
          </a:p>
        </p:txBody>
      </p:sp>
      <p:sp>
        <p:nvSpPr>
          <p:cNvPr id="15"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292874657"/>
      </p:ext>
    </p:extLst>
  </p:cSld>
  <p:clrMapOvr>
    <a:masterClrMapping/>
  </p:clrMapOvr>
  <p:transition spd="slow">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6" name="Tijdelijke aanduiding voor tekst 5"/>
          <p:cNvSpPr>
            <a:spLocks noGrp="1"/>
          </p:cNvSpPr>
          <p:nvPr>
            <p:ph type="body" sz="quarter" idx="12" hasCustomPrompt="1"/>
          </p:nvPr>
        </p:nvSpPr>
        <p:spPr>
          <a:xfrm>
            <a:off x="1" y="19"/>
            <a:ext cx="12198350" cy="4521939"/>
          </a:xfrm>
          <a:solidFill>
            <a:schemeClr val="bg2"/>
          </a:solidFill>
        </p:spPr>
        <p:txBody>
          <a:bodyPr>
            <a:normAutofit/>
          </a:bodyPr>
          <a:lstStyle>
            <a:lvl1pPr marL="0" indent="0">
              <a:buNone/>
              <a:defRPr sz="100">
                <a:solidFill>
                  <a:schemeClr val="bg2"/>
                </a:solidFill>
              </a:defRPr>
            </a:lvl1pPr>
          </a:lstStyle>
          <a:p>
            <a:pPr lvl="0"/>
            <a:r>
              <a:rPr lang="en-GB" noProof="0" dirty="0"/>
              <a:t>..</a:t>
            </a:r>
          </a:p>
        </p:txBody>
      </p:sp>
      <p:sp>
        <p:nvSpPr>
          <p:cNvPr id="2" name="Titel 1"/>
          <p:cNvSpPr>
            <a:spLocks noGrp="1"/>
          </p:cNvSpPr>
          <p:nvPr>
            <p:ph type="title" hasCustomPrompt="1"/>
          </p:nvPr>
        </p:nvSpPr>
        <p:spPr>
          <a:xfrm>
            <a:off x="1490663" y="1052736"/>
            <a:ext cx="10225136" cy="1656184"/>
          </a:xfrm>
        </p:spPr>
        <p:txBody>
          <a:bodyPr/>
          <a:lstStyle>
            <a:lvl1pPr algn="l">
              <a:defRPr sz="5400">
                <a:solidFill>
                  <a:schemeClr val="bg1"/>
                </a:solidFill>
              </a:defRPr>
            </a:lvl1pPr>
          </a:lstStyle>
          <a:p>
            <a:r>
              <a:rPr lang="en-GB" noProof="0" dirty="0"/>
              <a:t>Title closure</a:t>
            </a:r>
          </a:p>
        </p:txBody>
      </p:sp>
      <p:pic>
        <p:nvPicPr>
          <p:cNvPr id="21" name="Picture 71"/>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442300" y="4888673"/>
            <a:ext cx="2621665" cy="1171425"/>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id" hidden="1"/>
          <p:cNvGrpSpPr/>
          <p:nvPr userDrawn="1"/>
        </p:nvGrpSpPr>
        <p:grpSpPr>
          <a:xfrm>
            <a:off x="-2" y="-1"/>
            <a:ext cx="12198354" cy="6858004"/>
            <a:chOff x="-3" y="-1"/>
            <a:chExt cx="12198354" cy="6858004"/>
          </a:xfrm>
        </p:grpSpPr>
        <p:sp>
          <p:nvSpPr>
            <p:cNvPr id="12" name="Rechthoek 11"/>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fontAlgn="base">
                <a:lnSpc>
                  <a:spcPct val="95000"/>
                </a:lnSpc>
                <a:spcBef>
                  <a:spcPct val="0"/>
                </a:spcBef>
                <a:spcAft>
                  <a:spcPct val="0"/>
                </a:spcAft>
                <a:buFont typeface="Arial" charset="0"/>
                <a:buNone/>
              </a:pPr>
              <a:endParaRPr lang="nl-NL" sz="2000">
                <a:solidFill>
                  <a:srgbClr val="FFFFFF"/>
                </a:solidFill>
                <a:latin typeface="Minion" pitchFamily="2" charset="0"/>
              </a:endParaRPr>
            </a:p>
          </p:txBody>
        </p:sp>
        <p:sp>
          <p:nvSpPr>
            <p:cNvPr id="13" name="Rechthoek 12"/>
            <p:cNvSpPr/>
            <p:nvPr userDrawn="1"/>
          </p:nvSpPr>
          <p:spPr bwMode="auto">
            <a:xfrm rot="5400000">
              <a:off x="-3205847" y="3205844"/>
              <a:ext cx="6858003" cy="446316"/>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fontAlgn="base">
                <a:lnSpc>
                  <a:spcPct val="95000"/>
                </a:lnSpc>
                <a:spcBef>
                  <a:spcPct val="0"/>
                </a:spcBef>
                <a:spcAft>
                  <a:spcPct val="0"/>
                </a:spcAft>
                <a:buFont typeface="Arial" charset="0"/>
                <a:buNone/>
              </a:pPr>
              <a:endParaRPr lang="nl-NL" sz="2000" dirty="0">
                <a:solidFill>
                  <a:srgbClr val="FFFFFF"/>
                </a:solidFill>
                <a:latin typeface="Minion" pitchFamily="2" charset="0"/>
              </a:endParaRPr>
            </a:p>
          </p:txBody>
        </p:sp>
        <p:sp>
          <p:nvSpPr>
            <p:cNvPr id="14" name="Rechthoek 13"/>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fontAlgn="base">
                <a:lnSpc>
                  <a:spcPct val="95000"/>
                </a:lnSpc>
                <a:spcBef>
                  <a:spcPct val="0"/>
                </a:spcBef>
                <a:spcAft>
                  <a:spcPct val="0"/>
                </a:spcAft>
                <a:buFont typeface="Arial" charset="0"/>
                <a:buNone/>
              </a:pPr>
              <a:endParaRPr lang="nl-NL" sz="2000" dirty="0">
                <a:solidFill>
                  <a:srgbClr val="FFFFFF"/>
                </a:solidFill>
                <a:latin typeface="Minion" pitchFamily="2" charset="0"/>
              </a:endParaRPr>
            </a:p>
          </p:txBody>
        </p:sp>
        <p:sp>
          <p:nvSpPr>
            <p:cNvPr id="15" name="Rechthoek 14"/>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fontAlgn="base">
                <a:lnSpc>
                  <a:spcPct val="95000"/>
                </a:lnSpc>
                <a:spcBef>
                  <a:spcPct val="0"/>
                </a:spcBef>
                <a:spcAft>
                  <a:spcPct val="0"/>
                </a:spcAft>
                <a:buFont typeface="Arial" charset="0"/>
                <a:buNone/>
              </a:pPr>
              <a:endParaRPr lang="nl-NL" sz="2000">
                <a:solidFill>
                  <a:srgbClr val="FFFFFF"/>
                </a:solidFill>
                <a:latin typeface="Minion" pitchFamily="2" charset="0"/>
              </a:endParaRPr>
            </a:p>
          </p:txBody>
        </p:sp>
        <p:sp>
          <p:nvSpPr>
            <p:cNvPr id="16" name="Rechthoek 15"/>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fontAlgn="base">
                <a:lnSpc>
                  <a:spcPct val="95000"/>
                </a:lnSpc>
                <a:spcBef>
                  <a:spcPct val="0"/>
                </a:spcBef>
                <a:spcAft>
                  <a:spcPct val="0"/>
                </a:spcAft>
                <a:buFont typeface="Arial" charset="0"/>
                <a:buNone/>
              </a:pPr>
              <a:endParaRPr lang="nl-NL" sz="2000">
                <a:solidFill>
                  <a:srgbClr val="FFFFFF"/>
                </a:solidFill>
                <a:latin typeface="Minion" pitchFamily="2" charset="0"/>
              </a:endParaRPr>
            </a:p>
          </p:txBody>
        </p:sp>
      </p:grpSp>
      <p:sp>
        <p:nvSpPr>
          <p:cNvPr id="19" name="Rechthoek 18"/>
          <p:cNvSpPr/>
          <p:nvPr userDrawn="1"/>
        </p:nvSpPr>
        <p:spPr bwMode="auto">
          <a:xfrm>
            <a:off x="0" y="6453336"/>
            <a:ext cx="12198350" cy="404664"/>
          </a:xfrm>
          <a:prstGeom prst="rect">
            <a:avLst/>
          </a:prstGeom>
          <a:solidFill>
            <a:schemeClr val="bg2"/>
          </a:solidFill>
          <a:ln>
            <a:noFill/>
          </a:ln>
          <a:effectLst/>
        </p:spPr>
        <p:txBody>
          <a:bodyPr vert="horz" wrap="square" lIns="91440" tIns="45720" rIns="91440" bIns="45720" numCol="1" rtlCol="0" anchor="t" anchorCtr="0" compatLnSpc="1">
            <a:prstTxWarp prst="textNoShape">
              <a:avLst/>
            </a:prstTxWarp>
          </a:bodyPr>
          <a:lstStyle/>
          <a:p>
            <a:pPr fontAlgn="base">
              <a:lnSpc>
                <a:spcPct val="95000"/>
              </a:lnSpc>
              <a:spcBef>
                <a:spcPct val="0"/>
              </a:spcBef>
              <a:spcAft>
                <a:spcPct val="0"/>
              </a:spcAft>
              <a:buFont typeface="Arial" charset="0"/>
              <a:buNone/>
            </a:pPr>
            <a:endParaRPr lang="en-GB" sz="2000" dirty="0">
              <a:solidFill>
                <a:srgbClr val="FFFFFF"/>
              </a:solidFill>
              <a:latin typeface="Minion" pitchFamily="2" charset="0"/>
            </a:endParaRPr>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02313" y="6543376"/>
            <a:ext cx="3588750" cy="270000"/>
          </a:xfrm>
          <a:prstGeom prst="rect">
            <a:avLst/>
          </a:prstGeom>
        </p:spPr>
      </p:pic>
      <p:sp>
        <p:nvSpPr>
          <p:cNvPr id="18" name="Rechthoek 19"/>
          <p:cNvSpPr/>
          <p:nvPr userDrawn="1"/>
        </p:nvSpPr>
        <p:spPr bwMode="auto">
          <a:xfrm>
            <a:off x="6099175" y="6453336"/>
            <a:ext cx="6099175" cy="404664"/>
          </a:xfrm>
          <a:prstGeom prst="rect">
            <a:avLst/>
          </a:prstGeom>
          <a:solidFill>
            <a:schemeClr val="bg2"/>
          </a:solidFill>
          <a:ln>
            <a:noFill/>
          </a:ln>
          <a:effectLst/>
        </p:spPr>
        <p:txBody>
          <a:bodyPr vert="horz" wrap="square" lIns="91440" tIns="45720" rIns="91440" bIns="45720" numCol="1" rtlCol="0" anchor="t" anchorCtr="0" compatLnSpc="1">
            <a:prstTxWarp prst="textNoShape">
              <a:avLst/>
            </a:prstTxWarp>
          </a:bodyPr>
          <a:lstStyle/>
          <a:p>
            <a:pPr fontAlgn="base">
              <a:lnSpc>
                <a:spcPct val="95000"/>
              </a:lnSpc>
              <a:spcBef>
                <a:spcPct val="0"/>
              </a:spcBef>
              <a:spcAft>
                <a:spcPct val="0"/>
              </a:spcAft>
              <a:buFont typeface="Arial" charset="0"/>
              <a:buNone/>
            </a:pPr>
            <a:endParaRPr lang="en-GB" sz="2000" dirty="0">
              <a:solidFill>
                <a:srgbClr val="FFFFFF"/>
              </a:solidFill>
              <a:latin typeface="Minion" pitchFamily="2" charset="0"/>
            </a:endParaRPr>
          </a:p>
        </p:txBody>
      </p:sp>
      <p:sp>
        <p:nvSpPr>
          <p:cNvPr id="20" name="Tijdelijke aanduiding voor dianummer 5"/>
          <p:cNvSpPr>
            <a:spLocks noGrp="1"/>
          </p:cNvSpPr>
          <p:nvPr>
            <p:ph type="sldNum" sz="quarter" idx="4"/>
          </p:nvPr>
        </p:nvSpPr>
        <p:spPr>
          <a:xfrm>
            <a:off x="9132796" y="6473123"/>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solidFill>
                  <a:srgbClr val="FFFFFF"/>
                </a:solidFill>
              </a:rPr>
              <a:pPr/>
              <a:t>‹#›</a:t>
            </a:fld>
            <a:endParaRPr lang="nl-NL">
              <a:solidFill>
                <a:srgbClr val="FFFFFF"/>
              </a:solidFill>
            </a:endParaRPr>
          </a:p>
        </p:txBody>
      </p:sp>
    </p:spTree>
    <p:extLst>
      <p:ext uri="{BB962C8B-B14F-4D97-AF65-F5344CB8AC3E}">
        <p14:creationId xmlns:p14="http://schemas.microsoft.com/office/powerpoint/2010/main" val="46656093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1" decel="100000" fill="hold" grpId="0" nodeType="withEffect">
                                  <p:stCondLst>
                                    <p:cond delay="250"/>
                                  </p:stCondLst>
                                  <p:childTnLst>
                                    <p:set>
                                      <p:cBhvr>
                                        <p:cTn id="9" dur="1" fill="hold">
                                          <p:stCondLst>
                                            <p:cond delay="0"/>
                                          </p:stCondLst>
                                        </p:cTn>
                                        <p:tgtEl>
                                          <p:spTgt spid="6">
                                            <p:bg/>
                                          </p:spTgt>
                                        </p:tgtEl>
                                        <p:attrNameLst>
                                          <p:attrName>style.visibility</p:attrName>
                                        </p:attrNameLst>
                                      </p:cBhvr>
                                      <p:to>
                                        <p:strVal val="visible"/>
                                      </p:to>
                                    </p:set>
                                    <p:anim calcmode="lin" valueType="num">
                                      <p:cBhvr additive="base">
                                        <p:cTn id="10"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11" dur="1000" fill="hold"/>
                                        <p:tgtEl>
                                          <p:spTgt spid="6">
                                            <p:bg/>
                                          </p:spTgt>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25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6">
                                            <p:txEl>
                                              <p:pRg st="0" end="0"/>
                                            </p:txEl>
                                          </p:spTgt>
                                        </p:tgtEl>
                                        <p:attrNameLst>
                                          <p:attrName>ppt_y</p:attrName>
                                        </p:attrNameLst>
                                      </p:cBhvr>
                                      <p:tavLst>
                                        <p:tav tm="0">
                                          <p:val>
                                            <p:strVal val="0-#ppt_h/2"/>
                                          </p:val>
                                        </p:tav>
                                        <p:tav tm="100000">
                                          <p:val>
                                            <p:strVal val="#ppt_y"/>
                                          </p:val>
                                        </p:tav>
                                      </p:tavLst>
                                    </p:anim>
                                  </p:childTnLst>
                                </p:cTn>
                              </p:par>
                              <p:par>
                                <p:cTn id="16" presetID="10" presetClass="entr" presetSubtype="0" fill="hold" nodeType="withEffect">
                                  <p:stCondLst>
                                    <p:cond delay="150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tmplLst>
          <p:tmpl>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Lst>
      </p:bldP>
      <p:bldP spid="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xt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Title</a:t>
            </a:r>
          </a:p>
        </p:txBody>
      </p:sp>
      <p:sp>
        <p:nvSpPr>
          <p:cNvPr id="3" name="Tijdelijke aanduiding voor verticale tekst 2"/>
          <p:cNvSpPr>
            <a:spLocks noGrp="1"/>
          </p:cNvSpPr>
          <p:nvPr>
            <p:ph type="body" orient="vert" idx="1" hasCustomPrompt="1"/>
          </p:nvPr>
        </p:nvSpPr>
        <p:spPr/>
        <p:txBody>
          <a:bodyPr vert="horz"/>
          <a:lstStyle/>
          <a:p>
            <a:pPr lvl="0"/>
            <a:r>
              <a:rPr lang="en-GB" noProof="0" dirty="0"/>
              <a:t>Bullet</a:t>
            </a:r>
          </a:p>
          <a:p>
            <a:pPr lvl="1"/>
            <a:r>
              <a:rPr lang="en-GB" noProof="0" dirty="0"/>
              <a:t>Sub-bullet</a:t>
            </a:r>
          </a:p>
          <a:p>
            <a:pPr lvl="2"/>
            <a:r>
              <a:rPr lang="en-GB" noProof="0" dirty="0"/>
              <a:t>Plain text</a:t>
            </a:r>
          </a:p>
          <a:p>
            <a:pPr lvl="3"/>
            <a:r>
              <a:rPr lang="en-GB" noProof="0" dirty="0"/>
              <a:t>Header dark blue</a:t>
            </a:r>
          </a:p>
          <a:p>
            <a:pPr lvl="4"/>
            <a:r>
              <a:rPr lang="en-GB" noProof="0" dirty="0"/>
              <a:t>Header light blue</a:t>
            </a:r>
          </a:p>
          <a:p>
            <a:pPr lvl="5"/>
            <a:r>
              <a:rPr lang="en-GB" noProof="0" dirty="0"/>
              <a:t>Bullet</a:t>
            </a:r>
          </a:p>
          <a:p>
            <a:pPr lvl="6"/>
            <a:r>
              <a:rPr lang="en-GB" noProof="0" dirty="0"/>
              <a:t>Sub-bullet</a:t>
            </a:r>
          </a:p>
          <a:p>
            <a:pPr lvl="7"/>
            <a:r>
              <a:rPr lang="en-GB" sz="1800" noProof="0" dirty="0"/>
              <a:t>Plain text</a:t>
            </a:r>
          </a:p>
          <a:p>
            <a:pPr lvl="8"/>
            <a:r>
              <a:rPr lang="en-GB" noProof="0" dirty="0"/>
              <a:t>Header dark blue</a:t>
            </a:r>
          </a:p>
        </p:txBody>
      </p:sp>
    </p:spTree>
    <p:extLst>
      <p:ext uri="{BB962C8B-B14F-4D97-AF65-F5344CB8AC3E}">
        <p14:creationId xmlns:p14="http://schemas.microsoft.com/office/powerpoint/2010/main" val="1853252144"/>
      </p:ext>
    </p:extLst>
  </p:cSld>
  <p:clrMapOvr>
    <a:masterClrMapping/>
  </p:clrMapOvr>
  <p:transition spd="slow">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7" name="Tijdelijke aanduiding voor tekst 5"/>
          <p:cNvSpPr>
            <a:spLocks noGrp="1"/>
          </p:cNvSpPr>
          <p:nvPr>
            <p:ph type="body" sz="quarter" idx="13" hasCustomPrompt="1"/>
          </p:nvPr>
        </p:nvSpPr>
        <p:spPr>
          <a:xfrm>
            <a:off x="2" y="-1"/>
            <a:ext cx="12198349" cy="4521941"/>
          </a:xfrm>
          <a:solidFill>
            <a:srgbClr val="8592BC"/>
          </a:solidFill>
        </p:spPr>
        <p:txBody>
          <a:bodyPr>
            <a:normAutofit/>
          </a:bodyPr>
          <a:lstStyle>
            <a:lvl1pPr marL="0" indent="0">
              <a:buNone/>
              <a:defRPr sz="100">
                <a:solidFill>
                  <a:schemeClr val="bg2"/>
                </a:solidFill>
              </a:defRPr>
            </a:lvl1pPr>
          </a:lstStyle>
          <a:p>
            <a:pPr lvl="0"/>
            <a:r>
              <a:rPr lang="en-GB" noProof="0"/>
              <a:t>..</a:t>
            </a:r>
          </a:p>
        </p:txBody>
      </p:sp>
      <p:sp>
        <p:nvSpPr>
          <p:cNvPr id="6" name="Tijdelijke aanduiding voor tekst 5"/>
          <p:cNvSpPr>
            <a:spLocks noGrp="1"/>
          </p:cNvSpPr>
          <p:nvPr>
            <p:ph type="body" sz="quarter" idx="12" hasCustomPrompt="1"/>
          </p:nvPr>
        </p:nvSpPr>
        <p:spPr>
          <a:xfrm>
            <a:off x="1" y="3"/>
            <a:ext cx="12198350" cy="3719335"/>
          </a:xfrm>
          <a:solidFill>
            <a:schemeClr val="bg2"/>
          </a:solidFill>
        </p:spPr>
        <p:txBody>
          <a:bodyPr>
            <a:normAutofit/>
          </a:bodyPr>
          <a:lstStyle>
            <a:lvl1pPr marL="0" indent="0">
              <a:buNone/>
              <a:defRPr sz="100">
                <a:solidFill>
                  <a:schemeClr val="bg2"/>
                </a:solidFill>
              </a:defRPr>
            </a:lvl1pPr>
          </a:lstStyle>
          <a:p>
            <a:pPr lvl="0"/>
            <a:r>
              <a:rPr lang="en-GB" noProof="0"/>
              <a:t>..</a:t>
            </a:r>
          </a:p>
        </p:txBody>
      </p:sp>
      <p:sp>
        <p:nvSpPr>
          <p:cNvPr id="2" name="Titel 1"/>
          <p:cNvSpPr>
            <a:spLocks noGrp="1"/>
          </p:cNvSpPr>
          <p:nvPr>
            <p:ph type="title" hasCustomPrompt="1"/>
          </p:nvPr>
        </p:nvSpPr>
        <p:spPr>
          <a:xfrm>
            <a:off x="1490663" y="1052736"/>
            <a:ext cx="10225136" cy="1656184"/>
          </a:xfrm>
        </p:spPr>
        <p:txBody>
          <a:bodyPr/>
          <a:lstStyle>
            <a:lvl1pPr algn="l">
              <a:defRPr sz="5397">
                <a:solidFill>
                  <a:schemeClr val="bg1"/>
                </a:solidFill>
              </a:defRPr>
            </a:lvl1pPr>
          </a:lstStyle>
          <a:p>
            <a:r>
              <a:rPr lang="en-GB" noProof="0"/>
              <a:t>Title presentation</a:t>
            </a:r>
          </a:p>
        </p:txBody>
      </p:sp>
      <p:sp>
        <p:nvSpPr>
          <p:cNvPr id="20" name="Tijdelijke aanduiding voor tekst 19"/>
          <p:cNvSpPr>
            <a:spLocks noGrp="1"/>
          </p:cNvSpPr>
          <p:nvPr>
            <p:ph type="body" sz="quarter" idx="14" hasCustomPrompt="1"/>
          </p:nvPr>
        </p:nvSpPr>
        <p:spPr>
          <a:xfrm>
            <a:off x="1490663" y="3934610"/>
            <a:ext cx="6918325" cy="393700"/>
          </a:xfrm>
        </p:spPr>
        <p:txBody>
          <a:bodyPr anchor="ctr">
            <a:normAutofit/>
          </a:bodyPr>
          <a:lstStyle>
            <a:lvl1pPr marL="0" indent="0">
              <a:buNone/>
              <a:defRPr sz="2399">
                <a:solidFill>
                  <a:schemeClr val="bg1"/>
                </a:solidFill>
              </a:defRPr>
            </a:lvl1pPr>
          </a:lstStyle>
          <a:p>
            <a:pPr lvl="0"/>
            <a:r>
              <a:rPr lang="en-GB" noProof="0"/>
              <a:t>Subtitle presentation</a:t>
            </a:r>
          </a:p>
        </p:txBody>
      </p:sp>
      <p:pic>
        <p:nvPicPr>
          <p:cNvPr id="21" name="Picture 71"/>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442288" y="4888657"/>
            <a:ext cx="2621665" cy="1171425"/>
          </a:xfrm>
          <a:prstGeom prst="rect">
            <a:avLst/>
          </a:prstGeom>
          <a:noFill/>
          <a:extLst>
            <a:ext uri="{909E8E84-426E-40DD-AFC4-6F175D3DCCD1}">
              <a14:hiddenFill xmlns:a14="http://schemas.microsoft.com/office/drawing/2010/main">
                <a:solidFill>
                  <a:srgbClr val="FFFFFF"/>
                </a:solidFill>
              </a14:hiddenFill>
            </a:ext>
          </a:extLst>
        </p:spPr>
      </p:pic>
      <p:sp>
        <p:nvSpPr>
          <p:cNvPr id="8" name="Tijdelijke aanduiding voor datum 3"/>
          <p:cNvSpPr>
            <a:spLocks noGrp="1"/>
          </p:cNvSpPr>
          <p:nvPr>
            <p:ph type="dt" sz="half" idx="2"/>
          </p:nvPr>
        </p:nvSpPr>
        <p:spPr>
          <a:xfrm>
            <a:off x="7467328" y="3934686"/>
            <a:ext cx="4326359" cy="394127"/>
          </a:xfrm>
          <a:prstGeom prst="rect">
            <a:avLst/>
          </a:prstGeom>
        </p:spPr>
        <p:txBody>
          <a:bodyPr vert="horz" lIns="0" tIns="0" rIns="0" bIns="0" rtlCol="0" anchor="ctr"/>
          <a:lstStyle>
            <a:lvl1pPr algn="r">
              <a:defRPr sz="2399">
                <a:solidFill>
                  <a:schemeClr val="bg1"/>
                </a:solidFill>
              </a:defRPr>
            </a:lvl1pPr>
          </a:lstStyle>
          <a:p>
            <a:fld id="{928F9493-D671-4F27-99EF-9D103FC79999}" type="datetime1">
              <a:rPr lang="nl-NL" noProof="0" smtClean="0"/>
              <a:t>12-10-2022</a:t>
            </a:fld>
            <a:endParaRPr lang="en-GB" noProof="0"/>
          </a:p>
        </p:txBody>
      </p:sp>
      <p:sp>
        <p:nvSpPr>
          <p:cNvPr id="19" name="Rechthoek 18"/>
          <p:cNvSpPr/>
          <p:nvPr userDrawn="1"/>
        </p:nvSpPr>
        <p:spPr bwMode="auto">
          <a:xfrm>
            <a:off x="0" y="6453336"/>
            <a:ext cx="12198350" cy="404664"/>
          </a:xfrm>
          <a:prstGeom prst="rect">
            <a:avLst/>
          </a:prstGeom>
          <a:solidFill>
            <a:schemeClr val="bg2"/>
          </a:solidFill>
          <a:ln>
            <a:noFill/>
          </a:ln>
          <a:effectLst/>
        </p:spPr>
        <p:txBody>
          <a:bodyPr vert="horz" wrap="square" lIns="91392" tIns="45696" rIns="91392" bIns="45696" numCol="1" rtlCol="0" anchor="t" anchorCtr="0" compatLnSpc="1">
            <a:prstTxWarp prst="textNoShape">
              <a:avLst/>
            </a:prstTxWarp>
          </a:bodyPr>
          <a:lstStyle/>
          <a:p>
            <a:pPr marL="0" marR="0" indent="0" algn="l" defTabSz="913943" rtl="0" eaLnBrk="1" fontAlgn="base" latinLnBrk="0" hangingPunct="1">
              <a:lnSpc>
                <a:spcPct val="95000"/>
              </a:lnSpc>
              <a:spcBef>
                <a:spcPct val="0"/>
              </a:spcBef>
              <a:spcAft>
                <a:spcPct val="0"/>
              </a:spcAft>
              <a:buClrTx/>
              <a:buSzTx/>
              <a:buFont typeface="Arial" charset="0"/>
              <a:buNone/>
              <a:tabLst/>
            </a:pPr>
            <a:endParaRPr kumimoji="0" lang="en-GB" sz="1999" b="0" i="0" u="none" strike="noStrike" cap="none" normalizeH="0" baseline="0" noProof="0">
              <a:ln>
                <a:noFill/>
              </a:ln>
              <a:solidFill>
                <a:schemeClr val="bg1"/>
              </a:solidFill>
              <a:effectLst/>
              <a:latin typeface="Minion" pitchFamily="2" charset="0"/>
            </a:endParaRPr>
          </a:p>
        </p:txBody>
      </p:sp>
      <p:grpSp>
        <p:nvGrpSpPr>
          <p:cNvPr id="11" name="Grid" hidden="1"/>
          <p:cNvGrpSpPr/>
          <p:nvPr userDrawn="1"/>
        </p:nvGrpSpPr>
        <p:grpSpPr>
          <a:xfrm>
            <a:off x="-3" y="-1"/>
            <a:ext cx="12198354" cy="6858004"/>
            <a:chOff x="-3" y="-1"/>
            <a:chExt cx="12198354" cy="6858004"/>
          </a:xfrm>
        </p:grpSpPr>
        <p:sp>
          <p:nvSpPr>
            <p:cNvPr id="12" name="Rechthoek 11"/>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3943" rtl="0" eaLnBrk="1" fontAlgn="base" latinLnBrk="0" hangingPunct="1">
                <a:lnSpc>
                  <a:spcPct val="95000"/>
                </a:lnSpc>
                <a:spcBef>
                  <a:spcPct val="0"/>
                </a:spcBef>
                <a:spcAft>
                  <a:spcPct val="0"/>
                </a:spcAft>
                <a:buClrTx/>
                <a:buSzTx/>
                <a:buFont typeface="Arial" charset="0"/>
                <a:buNone/>
                <a:tabLst/>
              </a:pPr>
              <a:endParaRPr kumimoji="0" lang="nl-NL" sz="1999"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3205847" y="3205844"/>
              <a:ext cx="6858003" cy="446316"/>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3943" rtl="0" eaLnBrk="1" fontAlgn="base" latinLnBrk="0" hangingPunct="1">
                <a:lnSpc>
                  <a:spcPct val="95000"/>
                </a:lnSpc>
                <a:spcBef>
                  <a:spcPct val="0"/>
                </a:spcBef>
                <a:spcAft>
                  <a:spcPct val="0"/>
                </a:spcAft>
                <a:buClrTx/>
                <a:buSzTx/>
                <a:buFont typeface="Arial" charset="0"/>
                <a:buNone/>
                <a:tabLst/>
              </a:pPr>
              <a:endParaRPr kumimoji="0" lang="nl-NL" sz="1999" b="0" i="0" u="none" strike="noStrike" cap="none" normalizeH="0" baseline="0">
                <a:ln>
                  <a:noFill/>
                </a:ln>
                <a:solidFill>
                  <a:schemeClr val="bg1"/>
                </a:solidFill>
                <a:effectLst/>
                <a:latin typeface="Minion" pitchFamily="2" charset="0"/>
              </a:endParaRPr>
            </a:p>
          </p:txBody>
        </p:sp>
        <p:sp>
          <p:nvSpPr>
            <p:cNvPr id="14" name="Rechthoek 13"/>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3943" rtl="0" eaLnBrk="1" fontAlgn="base" latinLnBrk="0" hangingPunct="1">
                <a:lnSpc>
                  <a:spcPct val="95000"/>
                </a:lnSpc>
                <a:spcBef>
                  <a:spcPct val="0"/>
                </a:spcBef>
                <a:spcAft>
                  <a:spcPct val="0"/>
                </a:spcAft>
                <a:buClrTx/>
                <a:buSzTx/>
                <a:buFont typeface="Arial" charset="0"/>
                <a:buNone/>
                <a:tabLst/>
              </a:pPr>
              <a:endParaRPr kumimoji="0" lang="nl-NL" sz="1999" b="0" i="0" u="none" strike="noStrike" cap="none" normalizeH="0" baseline="0">
                <a:ln>
                  <a:noFill/>
                </a:ln>
                <a:solidFill>
                  <a:schemeClr val="bg1"/>
                </a:solidFill>
                <a:effectLst/>
                <a:latin typeface="Minion" pitchFamily="2" charset="0"/>
              </a:endParaRPr>
            </a:p>
          </p:txBody>
        </p:sp>
        <p:sp>
          <p:nvSpPr>
            <p:cNvPr id="15" name="Rechthoek 14"/>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3943" rtl="0" eaLnBrk="1" fontAlgn="base" latinLnBrk="0" hangingPunct="1">
                <a:lnSpc>
                  <a:spcPct val="95000"/>
                </a:lnSpc>
                <a:spcBef>
                  <a:spcPct val="0"/>
                </a:spcBef>
                <a:spcAft>
                  <a:spcPct val="0"/>
                </a:spcAft>
                <a:buClrTx/>
                <a:buSzTx/>
                <a:buFont typeface="Arial" charset="0"/>
                <a:buNone/>
                <a:tabLst/>
              </a:pPr>
              <a:endParaRPr kumimoji="0" lang="nl-NL" sz="1999" b="0" i="0" u="none" strike="noStrike" cap="none" normalizeH="0" baseline="0">
                <a:ln>
                  <a:noFill/>
                </a:ln>
                <a:solidFill>
                  <a:schemeClr val="bg1"/>
                </a:solidFill>
                <a:effectLst/>
                <a:latin typeface="Minion" pitchFamily="2" charset="0"/>
              </a:endParaRPr>
            </a:p>
          </p:txBody>
        </p:sp>
        <p:sp>
          <p:nvSpPr>
            <p:cNvPr id="16" name="Rechthoek 15"/>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3943" rtl="0" eaLnBrk="1" fontAlgn="base" latinLnBrk="0" hangingPunct="1">
                <a:lnSpc>
                  <a:spcPct val="95000"/>
                </a:lnSpc>
                <a:spcBef>
                  <a:spcPct val="0"/>
                </a:spcBef>
                <a:spcAft>
                  <a:spcPct val="0"/>
                </a:spcAft>
                <a:buClrTx/>
                <a:buSzTx/>
                <a:buFont typeface="Arial" charset="0"/>
                <a:buNone/>
                <a:tabLst/>
              </a:pPr>
              <a:endParaRPr kumimoji="0" lang="nl-NL" sz="1999" b="0" i="0" u="none" strike="noStrike" cap="none" normalizeH="0" baseline="0">
                <a:ln>
                  <a:noFill/>
                </a:ln>
                <a:solidFill>
                  <a:schemeClr val="bg1"/>
                </a:solidFill>
                <a:effectLst/>
                <a:latin typeface="Minion" pitchFamily="2" charset="0"/>
              </a:endParaRPr>
            </a:p>
          </p:txBody>
        </p:sp>
      </p:gr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02313" y="6543376"/>
            <a:ext cx="3588750" cy="270000"/>
          </a:xfrm>
          <a:prstGeom prst="rect">
            <a:avLst/>
          </a:prstGeom>
        </p:spPr>
      </p:pic>
      <p:sp>
        <p:nvSpPr>
          <p:cNvPr id="18" name="Rechthoek 19"/>
          <p:cNvSpPr/>
          <p:nvPr userDrawn="1"/>
        </p:nvSpPr>
        <p:spPr bwMode="auto">
          <a:xfrm>
            <a:off x="6099175" y="6453336"/>
            <a:ext cx="6099175" cy="404664"/>
          </a:xfrm>
          <a:prstGeom prst="rect">
            <a:avLst/>
          </a:prstGeom>
          <a:solidFill>
            <a:schemeClr val="bg2"/>
          </a:solidFill>
          <a:ln>
            <a:noFill/>
          </a:ln>
          <a:effectLst/>
        </p:spPr>
        <p:txBody>
          <a:bodyPr vert="horz" wrap="square" lIns="91392" tIns="45696" rIns="91392" bIns="45696" numCol="1" rtlCol="0" anchor="t" anchorCtr="0" compatLnSpc="1">
            <a:prstTxWarp prst="textNoShape">
              <a:avLst/>
            </a:prstTxWarp>
          </a:bodyPr>
          <a:lstStyle/>
          <a:p>
            <a:pPr marL="0" marR="0" indent="0" algn="l" defTabSz="913943" rtl="0" eaLnBrk="1" fontAlgn="base" latinLnBrk="0" hangingPunct="1">
              <a:lnSpc>
                <a:spcPct val="95000"/>
              </a:lnSpc>
              <a:spcBef>
                <a:spcPct val="0"/>
              </a:spcBef>
              <a:spcAft>
                <a:spcPct val="0"/>
              </a:spcAft>
              <a:buClrTx/>
              <a:buSzTx/>
              <a:buFont typeface="Arial" charset="0"/>
              <a:buNone/>
              <a:tabLst/>
            </a:pPr>
            <a:endParaRPr kumimoji="0" lang="en-GB" sz="1999" b="0" i="0" u="none" strike="noStrike" cap="none" normalizeH="0" baseline="0" noProof="0">
              <a:ln>
                <a:noFill/>
              </a:ln>
              <a:solidFill>
                <a:schemeClr val="bg1"/>
              </a:solidFill>
              <a:effectLst/>
              <a:latin typeface="Minion" pitchFamily="2" charset="0"/>
            </a:endParaRPr>
          </a:p>
        </p:txBody>
      </p:sp>
      <p:sp>
        <p:nvSpPr>
          <p:cNvPr id="22" name="Tijdelijke aanduiding voor dianummer 5"/>
          <p:cNvSpPr>
            <a:spLocks noGrp="1"/>
          </p:cNvSpPr>
          <p:nvPr>
            <p:ph type="sldNum" sz="quarter" idx="4"/>
          </p:nvPr>
        </p:nvSpPr>
        <p:spPr>
          <a:xfrm>
            <a:off x="9132784" y="6473107"/>
            <a:ext cx="2744787" cy="365125"/>
          </a:xfrm>
          <a:prstGeom prst="rect">
            <a:avLst/>
          </a:prstGeom>
        </p:spPr>
        <p:txBody>
          <a:bodyPr vert="horz" lIns="91440" tIns="45720" rIns="91440" bIns="45720" rtlCol="0" anchor="ctr"/>
          <a:lstStyle>
            <a:lvl1pPr algn="r">
              <a:defRPr sz="1199">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201474222"/>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7">
                                            <p:bg/>
                                          </p:spTgt>
                                        </p:tgtEl>
                                        <p:attrNameLst>
                                          <p:attrName>style.visibility</p:attrName>
                                        </p:attrNameLst>
                                      </p:cBhvr>
                                      <p:to>
                                        <p:strVal val="visible"/>
                                      </p:to>
                                    </p:set>
                                    <p:anim calcmode="lin" valueType="num">
                                      <p:cBhvr additive="base">
                                        <p:cTn id="10" dur="1000" fill="hold"/>
                                        <p:tgtEl>
                                          <p:spTgt spid="7">
                                            <p:bg/>
                                          </p:spTgt>
                                        </p:tgtEl>
                                        <p:attrNameLst>
                                          <p:attrName>ppt_x</p:attrName>
                                        </p:attrNameLst>
                                      </p:cBhvr>
                                      <p:tavLst>
                                        <p:tav tm="0">
                                          <p:val>
                                            <p:strVal val="#ppt_x"/>
                                          </p:val>
                                        </p:tav>
                                        <p:tav tm="100000">
                                          <p:val>
                                            <p:strVal val="#ppt_x"/>
                                          </p:val>
                                        </p:tav>
                                      </p:tavLst>
                                    </p:anim>
                                    <p:anim calcmode="lin" valueType="num">
                                      <p:cBhvr additive="base">
                                        <p:cTn id="11" dur="1000" fill="hold"/>
                                        <p:tgtEl>
                                          <p:spTgt spid="7">
                                            <p:bg/>
                                          </p:spTgt>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7">
                                            <p:txEl>
                                              <p:pRg st="0" end="0"/>
                                            </p:txEl>
                                          </p:spTgt>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250"/>
                                  </p:stCondLst>
                                  <p:childTnLst>
                                    <p:set>
                                      <p:cBhvr>
                                        <p:cTn id="17" dur="1" fill="hold">
                                          <p:stCondLst>
                                            <p:cond delay="0"/>
                                          </p:stCondLst>
                                        </p:cTn>
                                        <p:tgtEl>
                                          <p:spTgt spid="6">
                                            <p:bg/>
                                          </p:spTgt>
                                        </p:tgtEl>
                                        <p:attrNameLst>
                                          <p:attrName>style.visibility</p:attrName>
                                        </p:attrNameLst>
                                      </p:cBhvr>
                                      <p:to>
                                        <p:strVal val="visible"/>
                                      </p:to>
                                    </p:set>
                                    <p:anim calcmode="lin" valueType="num">
                                      <p:cBhvr additive="base">
                                        <p:cTn id="18"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19" dur="1000" fill="hold"/>
                                        <p:tgtEl>
                                          <p:spTgt spid="6">
                                            <p:bg/>
                                          </p:spTgt>
                                        </p:tgtEl>
                                        <p:attrNameLst>
                                          <p:attrName>ppt_y</p:attrName>
                                        </p:attrNameLst>
                                      </p:cBhvr>
                                      <p:tavLst>
                                        <p:tav tm="0">
                                          <p:val>
                                            <p:strVal val="0-#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6">
                                            <p:txEl>
                                              <p:pRg st="0" end="0"/>
                                            </p:txEl>
                                          </p:spTgt>
                                        </p:tgtEl>
                                        <p:attrNameLst>
                                          <p:attrName>style.visibility</p:attrName>
                                        </p:attrNameLst>
                                      </p:cBhvr>
                                      <p:to>
                                        <p:strVal val="visible"/>
                                      </p:to>
                                    </p:set>
                                    <p:anim calcmode="lin" valueType="num">
                                      <p:cBhvr additive="base">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6">
                                            <p:txEl>
                                              <p:pRg st="0" end="0"/>
                                            </p:txEl>
                                          </p:spTgt>
                                        </p:tgtEl>
                                        <p:attrNameLst>
                                          <p:attrName>ppt_y</p:attrName>
                                        </p:attrNameLst>
                                      </p:cBhvr>
                                      <p:tavLst>
                                        <p:tav tm="0">
                                          <p:val>
                                            <p:strVal val="0-#ppt_h/2"/>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20">
                                            <p:txEl>
                                              <p:pRg st="0" end="0"/>
                                            </p:txEl>
                                          </p:spTgt>
                                        </p:tgtEl>
                                        <p:attrNameLst>
                                          <p:attrName>style.visibility</p:attrName>
                                        </p:attrNameLst>
                                      </p:cBhvr>
                                      <p:to>
                                        <p:strVal val="visible"/>
                                      </p:to>
                                    </p:set>
                                    <p:animEffect transition="in" filter="fade">
                                      <p:cBhvr>
                                        <p:cTn id="26" dur="750"/>
                                        <p:tgtEl>
                                          <p:spTgt spid="20">
                                            <p:txEl>
                                              <p:pRg st="0" end="0"/>
                                            </p:txEl>
                                          </p:spTgt>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750"/>
                                        <p:tgtEl>
                                          <p:spTgt spid="8"/>
                                        </p:tgtEl>
                                      </p:cBhvr>
                                    </p:animEffect>
                                  </p:childTnLst>
                                </p:cTn>
                              </p:par>
                              <p:par>
                                <p:cTn id="30" presetID="10" presetClass="entr" presetSubtype="0" fill="hold" nodeType="withEffect">
                                  <p:stCondLst>
                                    <p:cond delay="150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tmplLst>
          <p:tmpl>
            <p:tnLst>
              <p:par>
                <p:cTn presetID="2" presetClass="entr" presetSubtype="1"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Lst>
      </p:bldP>
      <p:bldP spid="6" grpId="0" build="p" animBg="1">
        <p:tmplLst>
          <p:tmpl>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Lst>
      </p:bldP>
      <p:bldP spid="2" grpId="0"/>
      <p:bldP spid="20" grpId="0" build="p">
        <p:tmplLst>
          <p:tmpl lvl="1">
            <p:tnLst>
              <p:par>
                <p:cTn presetID="10" presetClass="entr" presetSubtype="0" fill="hold" nodeType="withEffect">
                  <p:stCondLst>
                    <p:cond delay="100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childTnLst>
                </p:cTn>
              </p:par>
            </p:tnLst>
          </p:tmpl>
        </p:tmplLst>
      </p:bldP>
      <p:bldP spid="8"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oudsopgav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3" y="1252836"/>
            <a:ext cx="6846640" cy="4795836"/>
          </a:xfrm>
          <a:noFill/>
        </p:spPr>
        <p:txBody>
          <a:bodyPr vert="horz" wrap="none" lIns="0" tIns="0" rIns="0" bIns="0">
            <a:normAutofit/>
          </a:bodyPr>
          <a:lstStyle>
            <a:lvl1pPr marL="361950" indent="-361950">
              <a:spcBef>
                <a:spcPts val="800"/>
              </a:spcBef>
              <a:spcAft>
                <a:spcPts val="800"/>
              </a:spcAft>
              <a:buClr>
                <a:schemeClr val="bg2"/>
              </a:buClr>
              <a:buFont typeface="+mj-lt"/>
              <a:buAutoNum type="arabicPeriod"/>
              <a:defRPr sz="2800">
                <a:solidFill>
                  <a:schemeClr val="bg2"/>
                </a:solidFill>
              </a:defRPr>
            </a:lvl1pPr>
            <a:lvl2pPr marL="542925" indent="-180975">
              <a:buClr>
                <a:schemeClr val="bg2"/>
              </a:buClr>
              <a:buFont typeface="Arial" panose="020B0604020202020204" pitchFamily="34" charset="0"/>
              <a:buChar char="•"/>
              <a:defRPr>
                <a:solidFill>
                  <a:schemeClr val="bg2"/>
                </a:solidFill>
              </a:defRPr>
            </a:lvl2pPr>
            <a:lvl3pPr>
              <a:defRPr>
                <a:solidFill>
                  <a:schemeClr val="bg2"/>
                </a:solidFill>
              </a:defRPr>
            </a:lvl3pPr>
            <a:lvl4pPr>
              <a:defRPr>
                <a:solidFill>
                  <a:schemeClr val="bg2"/>
                </a:solidFill>
              </a:defRPr>
            </a:lvl4pPr>
            <a:lvl5pPr>
              <a:defRPr>
                <a:solidFill>
                  <a:schemeClr val="accent1"/>
                </a:solidFill>
              </a:defRPr>
            </a:lvl5pPr>
            <a:lvl6pPr marL="361950" indent="-361950">
              <a:spcBef>
                <a:spcPts val="800"/>
              </a:spcBef>
              <a:spcAft>
                <a:spcPts val="800"/>
              </a:spcAft>
              <a:buClr>
                <a:schemeClr val="bg2"/>
              </a:buClr>
              <a:buFont typeface="+mj-lt"/>
              <a:buAutoNum type="arabicPeriod"/>
              <a:tabLst/>
              <a:defRPr sz="2400">
                <a:solidFill>
                  <a:schemeClr val="bg2"/>
                </a:solidFill>
              </a:defRPr>
            </a:lvl6pPr>
            <a:lvl7pPr marL="542925" indent="-180975">
              <a:buClr>
                <a:schemeClr val="bg2"/>
              </a:buClr>
              <a:buFont typeface="Arial" panose="020B0604020202020204" pitchFamily="34" charset="0"/>
              <a:buChar char="•"/>
              <a:defRPr>
                <a:solidFill>
                  <a:schemeClr val="bg2"/>
                </a:solidFill>
              </a:defRPr>
            </a:lvl7pPr>
            <a:lvl8pPr>
              <a:defRPr>
                <a:solidFill>
                  <a:schemeClr val="bg2"/>
                </a:solidFill>
              </a:defRPr>
            </a:lvl8pPr>
            <a:lvl9pPr>
              <a:defRPr>
                <a:solidFill>
                  <a:schemeClr val="bg2"/>
                </a:solidFill>
              </a:defRPr>
            </a:lvl9pPr>
          </a:lstStyle>
          <a:p>
            <a:pPr lvl="0"/>
            <a:r>
              <a:rPr lang="nl-NL"/>
              <a:t>Opsomming</a:t>
            </a:r>
            <a:endParaRPr lang="nl-NL" dirty="0"/>
          </a:p>
        </p:txBody>
      </p:sp>
      <p:sp>
        <p:nvSpPr>
          <p:cNvPr id="7" name="Tijdelijke aanduiding voor afbeelding 13"/>
          <p:cNvSpPr>
            <a:spLocks noGrp="1"/>
          </p:cNvSpPr>
          <p:nvPr>
            <p:ph type="pic" sz="quarter" idx="13" hasCustomPrompt="1"/>
          </p:nvPr>
        </p:nvSpPr>
        <p:spPr>
          <a:xfrm>
            <a:off x="7453634" y="1252538"/>
            <a:ext cx="4339905"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grpSp>
        <p:nvGrpSpPr>
          <p:cNvPr id="8" name="Grid" hidden="1"/>
          <p:cNvGrpSpPr/>
          <p:nvPr userDrawn="1"/>
        </p:nvGrpSpPr>
        <p:grpSpPr>
          <a:xfrm>
            <a:off x="0" y="0"/>
            <a:ext cx="12198353" cy="6858004"/>
            <a:chOff x="-2" y="-1"/>
            <a:chExt cx="12198353" cy="6858004"/>
          </a:xfrm>
        </p:grpSpPr>
        <p:sp>
          <p:nvSpPr>
            <p:cNvPr id="9" name="Rechthoek 8"/>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2" name="Rechthoek 11"/>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4" name="Rechthoek 13"/>
            <p:cNvSpPr/>
            <p:nvPr userDrawn="1"/>
          </p:nvSpPr>
          <p:spPr bwMode="auto">
            <a:xfrm rot="5400000">
              <a:off x="3923465"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Tree>
    <p:extLst>
      <p:ext uri="{BB962C8B-B14F-4D97-AF65-F5344CB8AC3E}">
        <p14:creationId xmlns:p14="http://schemas.microsoft.com/office/powerpoint/2010/main" val="54426134"/>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100%">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endParaRPr lang="nl-NL" dirty="0"/>
          </a:p>
        </p:txBody>
      </p:sp>
      <p:sp>
        <p:nvSpPr>
          <p:cNvPr id="3" name="Tijdelijke aanduiding voor verticale tekst 2"/>
          <p:cNvSpPr>
            <a:spLocks noGrp="1"/>
          </p:cNvSpPr>
          <p:nvPr>
            <p:ph type="body" orient="vert" idx="1"/>
          </p:nvPr>
        </p:nvSpPr>
        <p:spPr/>
        <p:txBody>
          <a:bodyPr vert="horz"/>
          <a:lstStyle>
            <a:lvl1pPr>
              <a:lnSpc>
                <a:spcPct val="110000"/>
              </a:lnSpc>
              <a:spcAft>
                <a:spcPts val="0"/>
              </a:spcAft>
              <a:defRPr/>
            </a:lvl1pPr>
          </a:lstStyle>
          <a:p>
            <a:pPr lvl="0"/>
            <a:endParaRPr lang="nl-NL" dirty="0"/>
          </a:p>
        </p:txBody>
      </p:sp>
    </p:spTree>
    <p:extLst>
      <p:ext uri="{BB962C8B-B14F-4D97-AF65-F5344CB8AC3E}">
        <p14:creationId xmlns:p14="http://schemas.microsoft.com/office/powerpoint/2010/main" val="3592596851"/>
      </p:ext>
    </p:extLst>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amp; Beeld 75%/25%">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7926761"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0" y="0"/>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5003585"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8533755" y="1252538"/>
            <a:ext cx="3259784"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6" name="Afbeelding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590302820"/>
      </p:ext>
    </p:extLst>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amp; Beeld 50%/5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775" y="1252538"/>
            <a:ext cx="5592763"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6" name="Afbeelding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682767422"/>
      </p:ext>
    </p:extLst>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amp; Beeld 25%/75%">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3534273"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611099"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4141267" y="1252538"/>
            <a:ext cx="7652271"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6" name="Afbeelding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4132317621"/>
      </p:ext>
    </p:extLst>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eld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404663" y="1252538"/>
            <a:ext cx="11388876"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5" name="Afbeelding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929258224"/>
      </p:ext>
    </p:extLst>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amp; Beeld 4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218777" cy="6858004"/>
            <a:chOff x="-2" y="-1"/>
            <a:chExt cx="12218777"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5" name="Rechthoek 14"/>
            <p:cNvSpPr/>
            <p:nvPr userDrawn="1"/>
          </p:nvSpPr>
          <p:spPr bwMode="auto">
            <a:xfrm rot="5400000">
              <a:off x="5568012"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6" name="Rechthoek 15"/>
            <p:cNvSpPr/>
            <p:nvPr userDrawn="1"/>
          </p:nvSpPr>
          <p:spPr bwMode="auto">
            <a:xfrm rot="10800000">
              <a:off x="5360772" y="3549589"/>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776" y="1252538"/>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7" name="Tijdelijke aanduiding voor afbeelding 13"/>
          <p:cNvSpPr>
            <a:spLocks noGrp="1"/>
          </p:cNvSpPr>
          <p:nvPr>
            <p:ph type="pic" sz="quarter" idx="14" hasCustomPrompt="1"/>
          </p:nvPr>
        </p:nvSpPr>
        <p:spPr>
          <a:xfrm>
            <a:off x="9098614" y="1252538"/>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8" name="Tijdelijke aanduiding voor afbeelding 13"/>
          <p:cNvSpPr>
            <a:spLocks noGrp="1"/>
          </p:cNvSpPr>
          <p:nvPr>
            <p:ph type="pic" sz="quarter" idx="15" hasCustomPrompt="1"/>
          </p:nvPr>
        </p:nvSpPr>
        <p:spPr>
          <a:xfrm>
            <a:off x="6200776" y="3751623"/>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9" name="Tijdelijke aanduiding voor afbeelding 13"/>
          <p:cNvSpPr>
            <a:spLocks noGrp="1"/>
          </p:cNvSpPr>
          <p:nvPr>
            <p:ph type="pic" sz="quarter" idx="16" hasCustomPrompt="1"/>
          </p:nvPr>
        </p:nvSpPr>
        <p:spPr>
          <a:xfrm>
            <a:off x="9098614" y="3751623"/>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Tree>
    <p:extLst>
      <p:ext uri="{BB962C8B-B14F-4D97-AF65-F5344CB8AC3E}">
        <p14:creationId xmlns:p14="http://schemas.microsoft.com/office/powerpoint/2010/main" val="3673173449"/>
      </p:ext>
    </p:extLst>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kst &amp; Beeld 2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5" name="Rechthoek 14"/>
            <p:cNvSpPr/>
            <p:nvPr userDrawn="1"/>
          </p:nvSpPr>
          <p:spPr bwMode="auto">
            <a:xfrm rot="5400000">
              <a:off x="5568012"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341" y="1252538"/>
            <a:ext cx="2695072" cy="4796134"/>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7" name="Tijdelijke aanduiding voor afbeelding 13"/>
          <p:cNvSpPr>
            <a:spLocks noGrp="1"/>
          </p:cNvSpPr>
          <p:nvPr>
            <p:ph type="pic" sz="quarter" idx="14" hasCustomPrompt="1"/>
          </p:nvPr>
        </p:nvSpPr>
        <p:spPr>
          <a:xfrm>
            <a:off x="9098179" y="1252538"/>
            <a:ext cx="2695072" cy="4796134"/>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Tree>
    <p:extLst>
      <p:ext uri="{BB962C8B-B14F-4D97-AF65-F5344CB8AC3E}">
        <p14:creationId xmlns:p14="http://schemas.microsoft.com/office/powerpoint/2010/main" val="4146982251"/>
      </p:ext>
    </p:extLst>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04662" y="404664"/>
            <a:ext cx="11389024" cy="432048"/>
          </a:xfrm>
          <a:prstGeom prst="rect">
            <a:avLst/>
          </a:prstGeom>
        </p:spPr>
        <p:txBody>
          <a:bodyPr vert="horz" lIns="0" tIns="0" rIns="0" bIns="0" rtlCol="0" anchor="ctr">
            <a:noAutofit/>
          </a:bodyPr>
          <a:lstStyle/>
          <a:p>
            <a:r>
              <a:rPr lang="nl-NL" dirty="0"/>
              <a:t>Titel</a:t>
            </a:r>
          </a:p>
        </p:txBody>
      </p:sp>
      <p:sp>
        <p:nvSpPr>
          <p:cNvPr id="3" name="Tijdelijke aanduiding voor tekst 2"/>
          <p:cNvSpPr>
            <a:spLocks noGrp="1"/>
          </p:cNvSpPr>
          <p:nvPr>
            <p:ph type="body" idx="1"/>
          </p:nvPr>
        </p:nvSpPr>
        <p:spPr>
          <a:xfrm>
            <a:off x="404662" y="1252836"/>
            <a:ext cx="11389023" cy="4795836"/>
          </a:xfrm>
          <a:prstGeom prst="rect">
            <a:avLst/>
          </a:prstGeom>
        </p:spPr>
        <p:txBody>
          <a:bodyPr vert="horz" lIns="0" tIns="0" rIns="0" bIns="0" rtlCol="0">
            <a:normAutofit/>
          </a:bodyPr>
          <a:lstStyle/>
          <a:p>
            <a:pPr lvl="0"/>
            <a:endParaRPr lang="nl-NL" dirty="0"/>
          </a:p>
        </p:txBody>
      </p:sp>
      <p:grpSp>
        <p:nvGrpSpPr>
          <p:cNvPr id="11" name="Grid" hidden="1"/>
          <p:cNvGrpSpPr/>
          <p:nvPr userDrawn="1"/>
        </p:nvGrpSpPr>
        <p:grpSpPr>
          <a:xfrm>
            <a:off x="-2" y="-1"/>
            <a:ext cx="12198353" cy="6858003"/>
            <a:chOff x="-2" y="-1"/>
            <a:chExt cx="12198353" cy="6858003"/>
          </a:xfrm>
        </p:grpSpPr>
        <p:sp>
          <p:nvSpPr>
            <p:cNvPr id="7" name="Rechthoek 6"/>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8" name="Rechthoek 7"/>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9" name="Rechthoek 8"/>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2" name="Rechthoek 11"/>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20" name="Rechthoek 19"/>
          <p:cNvSpPr/>
          <p:nvPr userDrawn="1"/>
        </p:nvSpPr>
        <p:spPr bwMode="auto">
          <a:xfrm>
            <a:off x="0" y="6453336"/>
            <a:ext cx="12198350" cy="404664"/>
          </a:xfrm>
          <a:prstGeom prst="rect">
            <a:avLst/>
          </a:prstGeom>
          <a:solidFill>
            <a:schemeClr val="bg2"/>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Tree>
    <p:extLst>
      <p:ext uri="{BB962C8B-B14F-4D97-AF65-F5344CB8AC3E}">
        <p14:creationId xmlns:p14="http://schemas.microsoft.com/office/powerpoint/2010/main" val="3839803590"/>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58" r:id="rId3"/>
    <p:sldLayoutId id="2147483665" r:id="rId4"/>
    <p:sldLayoutId id="2147483661" r:id="rId5"/>
    <p:sldLayoutId id="2147483664" r:id="rId6"/>
    <p:sldLayoutId id="2147483666" r:id="rId7"/>
    <p:sldLayoutId id="2147483662" r:id="rId8"/>
    <p:sldLayoutId id="2147483663" r:id="rId9"/>
    <p:sldLayoutId id="2147483667" r:id="rId10"/>
    <p:sldLayoutId id="2147483668" r:id="rId11"/>
    <p:sldLayoutId id="2147483671" r:id="rId12"/>
    <p:sldLayoutId id="2147483673" r:id="rId13"/>
    <p:sldLayoutId id="2147483674" r:id="rId14"/>
    <p:sldLayoutId id="2147483675" r:id="rId15"/>
    <p:sldLayoutId id="2147483676" r:id="rId16"/>
    <p:sldLayoutId id="2147483677" r:id="rId17"/>
    <p:sldLayoutId id="2147483678" r:id="rId18"/>
  </p:sldLayoutIdLst>
  <p:hf sldNum="0" hdr="0" ftr="0"/>
  <p:txStyles>
    <p:titleStyle>
      <a:lvl1pPr algn="l" defTabSz="914400" rtl="0" eaLnBrk="1" latinLnBrk="0" hangingPunct="1">
        <a:spcBef>
          <a:spcPct val="0"/>
        </a:spcBef>
        <a:buNone/>
        <a:defRPr sz="4000" b="1" i="0" kern="1200">
          <a:solidFill>
            <a:schemeClr val="bg2"/>
          </a:solidFill>
          <a:latin typeface="+mj-lt"/>
          <a:ea typeface="+mj-ea"/>
          <a:cs typeface="+mj-cs"/>
        </a:defRPr>
      </a:lvl1pPr>
    </p:titleStyle>
    <p:bodyStyle>
      <a:lvl1pPr marL="0" indent="0" algn="l" defTabSz="914400" rtl="0" eaLnBrk="1" latinLnBrk="0" hangingPunct="1">
        <a:lnSpc>
          <a:spcPct val="90000"/>
        </a:lnSpc>
        <a:spcBef>
          <a:spcPts val="600"/>
        </a:spcBef>
        <a:spcAft>
          <a:spcPts val="600"/>
        </a:spcAft>
        <a:buClr>
          <a:schemeClr val="bg2"/>
        </a:buClr>
        <a:buFont typeface="Arial" panose="020B0604020202020204" pitchFamily="34" charset="0"/>
        <a:buNone/>
        <a:defRPr sz="2800" b="0" kern="1200">
          <a:solidFill>
            <a:schemeClr val="bg2"/>
          </a:solidFill>
          <a:latin typeface="+mn-lt"/>
          <a:ea typeface="+mn-ea"/>
          <a:cs typeface="+mn-cs"/>
        </a:defRPr>
      </a:lvl1pPr>
      <a:lvl2pPr marL="180975" indent="0" algn="l" defTabSz="914400" rtl="0" eaLnBrk="1" latinLnBrk="0" hangingPunct="1">
        <a:lnSpc>
          <a:spcPct val="90000"/>
        </a:lnSpc>
        <a:spcBef>
          <a:spcPts val="600"/>
        </a:spcBef>
        <a:spcAft>
          <a:spcPts val="600"/>
        </a:spcAft>
        <a:buClr>
          <a:schemeClr val="bg2"/>
        </a:buClr>
        <a:buFont typeface="Arial" panose="020B0604020202020204" pitchFamily="34" charset="0"/>
        <a:buNone/>
        <a:defRPr sz="1600" b="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b="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0"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0" kern="1200" baseline="0">
          <a:solidFill>
            <a:schemeClr val="bg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b="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b="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0" kern="1200" baseline="0">
          <a:solidFill>
            <a:schemeClr val="bg2"/>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7.xml"/><Relationship Id="rId5" Type="http://schemas.openxmlformats.org/officeDocument/2006/relationships/image" Target="../media/image16.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hyperlink" Target="https://www.student.universiteitleiden.nl/en/scholarships/sea/erasmus-for-studies?cf=humanities&amp;cd=english-language-and-culture-ba" TargetMode="External"/><Relationship Id="rId2" Type="http://schemas.openxmlformats.org/officeDocument/2006/relationships/hyperlink" Target="http://www.student.universiteitleiden.nl/en/scholarships/sea/erasmus-for-studies" TargetMode="External"/><Relationship Id="rId1" Type="http://schemas.openxmlformats.org/officeDocument/2006/relationships/slideLayout" Target="../slideLayouts/slideLayout17.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hyperlink" Target="https://www.student.universiteitleiden.nl/en/study--studying/studying-abroad/health-and-safety/health-and-safety/archaeology/archaeology-ba?cf=archaeology&amp;cd=archaeology-ba"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3.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www.google.nl/url?sa=i&amp;rct=j&amp;q=&amp;esrc=s&amp;source=images&amp;cd=&amp;cad=rja&amp;uact=8&amp;ved=0ahUKEwi6oN3WttvWAhXjD8AKHZD8CBcQjRwIBw&amp;url=https://en.uit.no/&amp;psig=AOvVaw1EyTfNVOzkAUxXCis5O1vZ&amp;ust=1507359700357382" TargetMode="External"/><Relationship Id="rId2" Type="http://schemas.openxmlformats.org/officeDocument/2006/relationships/image" Target="../media/image12.jpg"/><Relationship Id="rId1" Type="http://schemas.openxmlformats.org/officeDocument/2006/relationships/slideLayout" Target="../slideLayouts/slideLayout15.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hyperlink" Target="http://vignette2.wikia.nocookie.net/harrypotter/images/4/47/Hogwarts-dh2.jpg/revision/latest?cb=20110421152732" TargetMode="Externa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tekst 9"/>
          <p:cNvSpPr>
            <a:spLocks noGrp="1"/>
          </p:cNvSpPr>
          <p:nvPr>
            <p:ph type="body" sz="quarter" idx="13"/>
          </p:nvPr>
        </p:nvSpPr>
        <p:spPr/>
        <p:txBody>
          <a:bodyPr/>
          <a:lstStyle/>
          <a:p>
            <a:endParaRPr lang="en-US" dirty="0"/>
          </a:p>
        </p:txBody>
      </p:sp>
      <p:sp>
        <p:nvSpPr>
          <p:cNvPr id="8" name="Tijdelijke aanduiding voor tekst 7"/>
          <p:cNvSpPr>
            <a:spLocks noGrp="1"/>
          </p:cNvSpPr>
          <p:nvPr>
            <p:ph type="body" sz="quarter" idx="12"/>
          </p:nvPr>
        </p:nvSpPr>
        <p:spPr/>
        <p:txBody>
          <a:bodyPr/>
          <a:lstStyle/>
          <a:p>
            <a:endParaRPr lang="en-US" dirty="0"/>
          </a:p>
        </p:txBody>
      </p:sp>
      <p:sp>
        <p:nvSpPr>
          <p:cNvPr id="5" name="Tijdelijke aanduiding voor tekst 4"/>
          <p:cNvSpPr>
            <a:spLocks noGrp="1"/>
          </p:cNvSpPr>
          <p:nvPr>
            <p:ph type="body" sz="quarter" idx="14"/>
          </p:nvPr>
        </p:nvSpPr>
        <p:spPr>
          <a:xfrm>
            <a:off x="554559" y="3789040"/>
            <a:ext cx="11449271" cy="718526"/>
          </a:xfrm>
        </p:spPr>
        <p:txBody>
          <a:bodyPr>
            <a:noAutofit/>
          </a:bodyPr>
          <a:lstStyle/>
          <a:p>
            <a:r>
              <a:rPr lang="en-US" altLang="nl-NL" sz="2800" dirty="0"/>
              <a:t>October 2022, Cleody van der Eijk</a:t>
            </a:r>
            <a:endParaRPr lang="nl-NL" altLang="nl-NL" sz="2800" dirty="0"/>
          </a:p>
        </p:txBody>
      </p:sp>
      <p:sp>
        <p:nvSpPr>
          <p:cNvPr id="7" name="Rectangle 6"/>
          <p:cNvSpPr>
            <a:spLocks noGrp="1" noChangeArrowheads="1"/>
          </p:cNvSpPr>
          <p:nvPr>
            <p:ph type="title"/>
          </p:nvPr>
        </p:nvSpPr>
        <p:spPr>
          <a:xfrm>
            <a:off x="0" y="1052736"/>
            <a:ext cx="12198349" cy="1656184"/>
          </a:xfrm>
        </p:spPr>
        <p:txBody>
          <a:bodyPr/>
          <a:lstStyle/>
          <a:p>
            <a:pPr algn="ctr"/>
            <a:r>
              <a:rPr lang="en-US" dirty="0"/>
              <a:t>Study abroad as an Archaeology student</a:t>
            </a:r>
            <a:br>
              <a:rPr lang="en-US" altLang="nl-NL" dirty="0"/>
            </a:br>
            <a:br>
              <a:rPr lang="en-US" sz="3600" dirty="0"/>
            </a:br>
            <a:endParaRPr lang="en-US" sz="3600" dirty="0"/>
          </a:p>
        </p:txBody>
      </p:sp>
    </p:spTree>
    <p:extLst>
      <p:ext uri="{BB962C8B-B14F-4D97-AF65-F5344CB8AC3E}">
        <p14:creationId xmlns:p14="http://schemas.microsoft.com/office/powerpoint/2010/main" val="29778148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2426768" y="1700808"/>
            <a:ext cx="7847905" cy="3096344"/>
          </a:xfrm>
        </p:spPr>
        <p:txBody>
          <a:bodyPr/>
          <a:lstStyle/>
          <a:p>
            <a:endParaRPr lang="en-US" sz="1400" b="1" dirty="0"/>
          </a:p>
          <a:p>
            <a:endParaRPr lang="en-US" sz="900" b="1" dirty="0"/>
          </a:p>
        </p:txBody>
      </p:sp>
      <p:sp>
        <p:nvSpPr>
          <p:cNvPr id="7" name="Rectangle 3"/>
          <p:cNvSpPr txBox="1">
            <a:spLocks noChangeArrowheads="1"/>
          </p:cNvSpPr>
          <p:nvPr/>
        </p:nvSpPr>
        <p:spPr bwMode="auto">
          <a:xfrm>
            <a:off x="770583" y="1052736"/>
            <a:ext cx="9793088"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0"/>
              </a:spcBef>
              <a:spcAft>
                <a:spcPct val="0"/>
              </a:spcAft>
              <a:buChar char="•"/>
              <a:defRPr sz="3200">
                <a:solidFill>
                  <a:srgbClr val="0C2577"/>
                </a:solidFill>
                <a:latin typeface="+mn-lt"/>
                <a:ea typeface="+mn-ea"/>
                <a:cs typeface="+mn-cs"/>
              </a:defRPr>
            </a:lvl1pPr>
            <a:lvl2pPr marL="742950" indent="-285750" algn="l" rtl="0" eaLnBrk="1" fontAlgn="base" hangingPunct="1">
              <a:spcBef>
                <a:spcPct val="0"/>
              </a:spcBef>
              <a:spcAft>
                <a:spcPct val="0"/>
              </a:spcAft>
              <a:buChar char="•"/>
              <a:defRPr sz="2800">
                <a:solidFill>
                  <a:srgbClr val="0C2577"/>
                </a:solidFill>
                <a:latin typeface="+mn-lt"/>
              </a:defRPr>
            </a:lvl2pPr>
            <a:lvl3pPr marL="1143000" indent="-228600" algn="l" rtl="0" eaLnBrk="1" fontAlgn="base" hangingPunct="1">
              <a:spcBef>
                <a:spcPct val="0"/>
              </a:spcBef>
              <a:spcAft>
                <a:spcPct val="0"/>
              </a:spcAft>
              <a:buChar char="•"/>
              <a:defRPr sz="2400">
                <a:solidFill>
                  <a:srgbClr val="0C2577"/>
                </a:solidFill>
                <a:latin typeface="+mn-lt"/>
              </a:defRPr>
            </a:lvl3pPr>
            <a:lvl4pPr marL="1600200" indent="-228600" algn="l" rtl="0" eaLnBrk="1" fontAlgn="base" hangingPunct="1">
              <a:spcBef>
                <a:spcPct val="0"/>
              </a:spcBef>
              <a:spcAft>
                <a:spcPct val="0"/>
              </a:spcAft>
              <a:buChar char="•"/>
              <a:defRPr sz="2000">
                <a:solidFill>
                  <a:srgbClr val="0C2577"/>
                </a:solidFill>
                <a:latin typeface="+mn-lt"/>
              </a:defRPr>
            </a:lvl4pPr>
            <a:lvl5pPr marL="2057400" indent="-228600" algn="l" rtl="0" eaLnBrk="1" fontAlgn="base" hangingPunct="1">
              <a:spcBef>
                <a:spcPct val="0"/>
              </a:spcBef>
              <a:spcAft>
                <a:spcPct val="0"/>
              </a:spcAft>
              <a:buChar char="•"/>
              <a:defRPr sz="2000">
                <a:solidFill>
                  <a:srgbClr val="0C2577"/>
                </a:solidFill>
                <a:latin typeface="+mn-lt"/>
              </a:defRPr>
            </a:lvl5pPr>
            <a:lvl6pPr marL="2514600" indent="-228600" algn="l" rtl="0" eaLnBrk="1" fontAlgn="base" hangingPunct="1">
              <a:spcBef>
                <a:spcPct val="0"/>
              </a:spcBef>
              <a:spcAft>
                <a:spcPct val="0"/>
              </a:spcAft>
              <a:buChar char="•"/>
              <a:defRPr sz="2000">
                <a:solidFill>
                  <a:srgbClr val="0C2577"/>
                </a:solidFill>
                <a:latin typeface="+mn-lt"/>
              </a:defRPr>
            </a:lvl6pPr>
            <a:lvl7pPr marL="2971800" indent="-228600" algn="l" rtl="0" eaLnBrk="1" fontAlgn="base" hangingPunct="1">
              <a:spcBef>
                <a:spcPct val="0"/>
              </a:spcBef>
              <a:spcAft>
                <a:spcPct val="0"/>
              </a:spcAft>
              <a:buChar char="•"/>
              <a:defRPr sz="2000">
                <a:solidFill>
                  <a:srgbClr val="0C2577"/>
                </a:solidFill>
                <a:latin typeface="+mn-lt"/>
              </a:defRPr>
            </a:lvl7pPr>
            <a:lvl8pPr marL="3429000" indent="-228600" algn="l" rtl="0" eaLnBrk="1" fontAlgn="base" hangingPunct="1">
              <a:spcBef>
                <a:spcPct val="0"/>
              </a:spcBef>
              <a:spcAft>
                <a:spcPct val="0"/>
              </a:spcAft>
              <a:buChar char="•"/>
              <a:defRPr sz="2000">
                <a:solidFill>
                  <a:srgbClr val="0C2577"/>
                </a:solidFill>
                <a:latin typeface="+mn-lt"/>
              </a:defRPr>
            </a:lvl8pPr>
            <a:lvl9pPr marL="3886200" indent="-228600" algn="l" rtl="0" eaLnBrk="1" fontAlgn="base" hangingPunct="1">
              <a:spcBef>
                <a:spcPct val="0"/>
              </a:spcBef>
              <a:spcAft>
                <a:spcPct val="0"/>
              </a:spcAft>
              <a:buChar char="•"/>
              <a:defRPr sz="2000">
                <a:solidFill>
                  <a:srgbClr val="0C2577"/>
                </a:solidFill>
                <a:latin typeface="+mn-lt"/>
              </a:defRPr>
            </a:lvl9pPr>
          </a:lstStyle>
          <a:p>
            <a:pPr marL="0" indent="0">
              <a:lnSpc>
                <a:spcPct val="150000"/>
              </a:lnSpc>
              <a:buNone/>
            </a:pPr>
            <a:r>
              <a:rPr lang="en-US" sz="2400" b="1" kern="0" dirty="0">
                <a:latin typeface="Minion" panose="02000503070000020003" pitchFamily="2" charset="0"/>
              </a:rPr>
              <a:t>Make a list of at least 3 to 5 universities.  How?</a:t>
            </a:r>
          </a:p>
          <a:p>
            <a:pPr marL="0" indent="0">
              <a:lnSpc>
                <a:spcPct val="150000"/>
              </a:lnSpc>
              <a:buNone/>
            </a:pPr>
            <a:endParaRPr lang="en-US" sz="2400" dirty="0">
              <a:latin typeface="Minion" panose="02000503070000020003" pitchFamily="2" charset="0"/>
            </a:endParaRPr>
          </a:p>
          <a:p>
            <a:pPr>
              <a:lnSpc>
                <a:spcPct val="150000"/>
              </a:lnSpc>
            </a:pPr>
            <a:r>
              <a:rPr lang="en-US" sz="1800" kern="0" dirty="0">
                <a:latin typeface="Minion" panose="02000503070000020003" pitchFamily="2" charset="0"/>
              </a:rPr>
              <a:t>Check Faculty partner list</a:t>
            </a:r>
          </a:p>
          <a:p>
            <a:pPr>
              <a:lnSpc>
                <a:spcPct val="150000"/>
              </a:lnSpc>
            </a:pPr>
            <a:r>
              <a:rPr lang="en-US" sz="1800" kern="0" dirty="0">
                <a:latin typeface="Minion" panose="02000503070000020003" pitchFamily="2" charset="0"/>
              </a:rPr>
              <a:t>Choose one or two countries.			</a:t>
            </a:r>
          </a:p>
          <a:p>
            <a:pPr>
              <a:lnSpc>
                <a:spcPct val="150000"/>
              </a:lnSpc>
            </a:pPr>
            <a:r>
              <a:rPr lang="en-US" sz="1800" kern="0" dirty="0">
                <a:latin typeface="Minion" panose="02000503070000020003" pitchFamily="2" charset="0"/>
              </a:rPr>
              <a:t>Check  availability of courses in English, min. 30 EC per semester, no overlap with content courses of Leiden University and check the entry requirements </a:t>
            </a:r>
          </a:p>
          <a:p>
            <a:pPr>
              <a:lnSpc>
                <a:spcPct val="150000"/>
              </a:lnSpc>
            </a:pPr>
            <a:r>
              <a:rPr lang="en-US" altLang="en-US" sz="1800" dirty="0">
                <a:latin typeface="Minion" panose="02000503070000020003" pitchFamily="2" charset="0"/>
              </a:rPr>
              <a:t>Check the general semester and exam dates of the host universities (e.g. in Germany the first semester generally ends in March!)</a:t>
            </a:r>
          </a:p>
          <a:p>
            <a:pPr>
              <a:lnSpc>
                <a:spcPct val="150000"/>
              </a:lnSpc>
            </a:pPr>
            <a:r>
              <a:rPr lang="en-US" sz="1800" kern="0" dirty="0">
                <a:latin typeface="Minion" panose="02000503070000020003" pitchFamily="2" charset="0"/>
              </a:rPr>
              <a:t>Do you have special needs?  Limited budget?  Ask for additional scholarships</a:t>
            </a:r>
          </a:p>
          <a:p>
            <a:pPr>
              <a:lnSpc>
                <a:spcPct val="150000"/>
              </a:lnSpc>
              <a:buFont typeface="Arial" panose="020B0604020202020204" pitchFamily="34" charset="0"/>
              <a:buChar char="•"/>
            </a:pPr>
            <a:r>
              <a:rPr lang="en-US" sz="1800" kern="0" dirty="0">
                <a:latin typeface="Minion" panose="02000503070000020003" pitchFamily="2" charset="0"/>
              </a:rPr>
              <a:t>Read the student reports of other students</a:t>
            </a:r>
            <a:endParaRPr lang="en-US" sz="1800" b="1" kern="0" dirty="0">
              <a:latin typeface="Minion" panose="02000503070000020003" pitchFamily="2" charset="0"/>
            </a:endParaRPr>
          </a:p>
          <a:p>
            <a:pPr marL="0" indent="0">
              <a:buNone/>
            </a:pPr>
            <a:endParaRPr lang="en-US" sz="1800" i="1" kern="0" dirty="0"/>
          </a:p>
          <a:p>
            <a:pPr marL="0" indent="0">
              <a:buNone/>
            </a:pPr>
            <a:endParaRPr lang="en-US" sz="2000" kern="0" dirty="0"/>
          </a:p>
        </p:txBody>
      </p:sp>
      <p:sp>
        <p:nvSpPr>
          <p:cNvPr id="5" name="Rectangle 2"/>
          <p:cNvSpPr txBox="1">
            <a:spLocks noChangeArrowheads="1"/>
          </p:cNvSpPr>
          <p:nvPr/>
        </p:nvSpPr>
        <p:spPr>
          <a:xfrm>
            <a:off x="482551" y="438795"/>
            <a:ext cx="10873207" cy="633413"/>
          </a:xfrm>
          <a:prstGeom prst="rect">
            <a:avLst/>
          </a:prstGeom>
        </p:spPr>
        <p:txBody>
          <a:bodyPr vert="horz" lIns="0" tIns="0" rIns="0" bIns="0" rtlCol="0" anchor="ctr">
            <a:noAutofit/>
          </a:bodyPr>
          <a:lstStyle>
            <a:lvl1pPr algn="l" defTabSz="914400" rtl="0" eaLnBrk="1" latinLnBrk="0" hangingPunct="1">
              <a:spcBef>
                <a:spcPct val="0"/>
              </a:spcBef>
              <a:buNone/>
              <a:defRPr sz="4000" b="1" i="0" kern="1200">
                <a:solidFill>
                  <a:schemeClr val="bg1"/>
                </a:solidFill>
                <a:latin typeface="Calibri" pitchFamily="34" charset="0"/>
                <a:ea typeface="+mj-ea"/>
                <a:cs typeface="+mj-cs"/>
              </a:defRPr>
            </a:lvl1pPr>
          </a:lstStyle>
          <a:p>
            <a:r>
              <a:rPr lang="en-US" sz="3600" dirty="0">
                <a:solidFill>
                  <a:srgbClr val="002060"/>
                </a:solidFill>
                <a:latin typeface="+mj-lt"/>
              </a:rPr>
              <a:t>Courses abroad – how to choose?</a:t>
            </a:r>
          </a:p>
        </p:txBody>
      </p:sp>
    </p:spTree>
    <p:extLst>
      <p:ext uri="{BB962C8B-B14F-4D97-AF65-F5344CB8AC3E}">
        <p14:creationId xmlns:p14="http://schemas.microsoft.com/office/powerpoint/2010/main" val="1851557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latin typeface="Minion" panose="02000503070000020003" pitchFamily="2" charset="0"/>
              </a:rPr>
              <a:t>Course </a:t>
            </a:r>
            <a:r>
              <a:rPr lang="nl-NL" dirty="0" err="1">
                <a:latin typeface="Minion" panose="02000503070000020003" pitchFamily="2" charset="0"/>
              </a:rPr>
              <a:t>requirements</a:t>
            </a:r>
            <a:endParaRPr lang="nl-NL" dirty="0">
              <a:latin typeface="Minion" panose="02000503070000020003" pitchFamily="2" charset="0"/>
            </a:endParaRPr>
          </a:p>
        </p:txBody>
      </p:sp>
      <p:sp>
        <p:nvSpPr>
          <p:cNvPr id="3" name="Vertical Text Placeholder 2"/>
          <p:cNvSpPr>
            <a:spLocks noGrp="1"/>
          </p:cNvSpPr>
          <p:nvPr>
            <p:ph type="body" orient="vert" idx="1"/>
          </p:nvPr>
        </p:nvSpPr>
        <p:spPr>
          <a:xfrm>
            <a:off x="415187" y="1268760"/>
            <a:ext cx="11389023" cy="4795836"/>
          </a:xfrm>
        </p:spPr>
        <p:txBody>
          <a:bodyPr>
            <a:normAutofit fontScale="92500" lnSpcReduction="20000"/>
          </a:bodyPr>
          <a:lstStyle/>
          <a:p>
            <a:r>
              <a:rPr lang="en-US" dirty="0"/>
              <a:t>Bachelor:</a:t>
            </a:r>
          </a:p>
          <a:p>
            <a:r>
              <a:rPr lang="en-US" dirty="0"/>
              <a:t>• Minimum 5 EC should be level 300 or higher</a:t>
            </a:r>
          </a:p>
          <a:p>
            <a:r>
              <a:rPr lang="en-US" dirty="0"/>
              <a:t>• Have a clear motivation why it is relevant for your </a:t>
            </a:r>
            <a:r>
              <a:rPr lang="en-US" dirty="0" err="1"/>
              <a:t>programme</a:t>
            </a:r>
            <a:endParaRPr lang="en-US" dirty="0"/>
          </a:p>
          <a:p>
            <a:endParaRPr lang="en-US" dirty="0"/>
          </a:p>
          <a:p>
            <a:r>
              <a:rPr lang="en-US" dirty="0"/>
              <a:t>(Research)Master:</a:t>
            </a:r>
          </a:p>
          <a:p>
            <a:r>
              <a:rPr lang="en-US" dirty="0"/>
              <a:t>• All courses should be at master level</a:t>
            </a:r>
          </a:p>
          <a:p>
            <a:r>
              <a:rPr lang="en-US" dirty="0"/>
              <a:t>• Relevant for your </a:t>
            </a:r>
            <a:r>
              <a:rPr lang="en-US" dirty="0" err="1"/>
              <a:t>programme</a:t>
            </a:r>
            <a:endParaRPr lang="en-US" dirty="0"/>
          </a:p>
          <a:p>
            <a:endParaRPr lang="en-US" dirty="0"/>
          </a:p>
          <a:p>
            <a:r>
              <a:rPr lang="en-US" dirty="0"/>
              <a:t>Request for permission from the Board of Examiners</a:t>
            </a:r>
          </a:p>
          <a:p>
            <a:r>
              <a:rPr lang="en-US" dirty="0"/>
              <a:t>❑ General plan before application</a:t>
            </a:r>
          </a:p>
          <a:p>
            <a:r>
              <a:rPr lang="en-US" dirty="0"/>
              <a:t>❑ Detailed plan after selection, when host university’s courses are online</a:t>
            </a:r>
            <a:endParaRPr lang="nl-NL" dirty="0"/>
          </a:p>
        </p:txBody>
      </p:sp>
    </p:spTree>
    <p:extLst>
      <p:ext uri="{BB962C8B-B14F-4D97-AF65-F5344CB8AC3E}">
        <p14:creationId xmlns:p14="http://schemas.microsoft.com/office/powerpoint/2010/main" val="948131853"/>
      </p:ext>
    </p:extLst>
  </p:cSld>
  <p:clrMapOvr>
    <a:masterClrMapping/>
  </p:clrMapOvr>
  <p:transition spd="slow">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ormAutofit/>
          </a:bodyPr>
          <a:lstStyle/>
          <a:p>
            <a:endParaRPr lang="nl-NL" sz="2800" dirty="0">
              <a:latin typeface="Minion" panose="02000503070000020003" pitchFamily="2" charset="0"/>
            </a:endParaRPr>
          </a:p>
        </p:txBody>
      </p:sp>
      <p:sp>
        <p:nvSpPr>
          <p:cNvPr id="3" name="Title 2"/>
          <p:cNvSpPr>
            <a:spLocks noGrp="1"/>
          </p:cNvSpPr>
          <p:nvPr>
            <p:ph type="title"/>
          </p:nvPr>
        </p:nvSpPr>
        <p:spPr>
          <a:xfrm>
            <a:off x="2266745" y="1124744"/>
            <a:ext cx="7664860" cy="2736304"/>
          </a:xfrm>
        </p:spPr>
        <p:txBody>
          <a:bodyPr/>
          <a:lstStyle/>
          <a:p>
            <a:r>
              <a:rPr lang="en-US" sz="3600" dirty="0"/>
              <a:t>	</a:t>
            </a:r>
            <a:r>
              <a:rPr lang="en-US" dirty="0">
                <a:latin typeface="Minion" panose="02000503070000020003" pitchFamily="2" charset="0"/>
              </a:rPr>
              <a:t>Applying and deadlines</a:t>
            </a:r>
            <a:endParaRPr lang="nl-NL" dirty="0">
              <a:latin typeface="Minion" panose="02000503070000020003" pitchFamily="2" charset="0"/>
            </a:endParaRPr>
          </a:p>
        </p:txBody>
      </p:sp>
      <p:sp>
        <p:nvSpPr>
          <p:cNvPr id="4" name="Slide Number Placeholder 3"/>
          <p:cNvSpPr>
            <a:spLocks noGrp="1"/>
          </p:cNvSpPr>
          <p:nvPr>
            <p:ph type="sldNum" sz="quarter" idx="4"/>
          </p:nvPr>
        </p:nvSpPr>
        <p:spPr/>
        <p:txBody>
          <a:bodyPr/>
          <a:lstStyle/>
          <a:p>
            <a:pPr>
              <a:defRPr/>
            </a:pPr>
            <a:fld id="{5EE7099E-8998-4851-915A-4F4831808297}" type="slidenum">
              <a:rPr lang="nl-NL">
                <a:solidFill>
                  <a:srgbClr val="FFFFFF"/>
                </a:solidFill>
                <a:latin typeface="Georgia"/>
              </a:rPr>
              <a:pPr>
                <a:defRPr/>
              </a:pPr>
              <a:t>12</a:t>
            </a:fld>
            <a:endParaRPr lang="nl-NL">
              <a:solidFill>
                <a:srgbClr val="FFFFFF"/>
              </a:solidFill>
              <a:latin typeface="Georgia"/>
            </a:endParaRPr>
          </a:p>
        </p:txBody>
      </p:sp>
    </p:spTree>
    <p:extLst>
      <p:ext uri="{BB962C8B-B14F-4D97-AF65-F5344CB8AC3E}">
        <p14:creationId xmlns:p14="http://schemas.microsoft.com/office/powerpoint/2010/main" val="2226177282"/>
      </p:ext>
    </p:extLst>
  </p:cSld>
  <p:clrMapOvr>
    <a:masterClrMapping/>
  </p:clrMapOvr>
  <p:transition spd="slow">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2060"/>
                </a:solidFill>
              </a:rPr>
              <a:t>How to apply </a:t>
            </a:r>
            <a:r>
              <a:rPr lang="en-US" sz="3600" dirty="0">
                <a:solidFill>
                  <a:srgbClr val="002060"/>
                </a:solidFill>
                <a:latin typeface="Minion" panose="02000503070000020003" pitchFamily="2" charset="0"/>
              </a:rPr>
              <a:t>for</a:t>
            </a:r>
            <a:r>
              <a:rPr lang="en-US" sz="3600" dirty="0">
                <a:solidFill>
                  <a:srgbClr val="002060"/>
                </a:solidFill>
              </a:rPr>
              <a:t> Faculty Erasmus+ exchange</a:t>
            </a:r>
            <a:endParaRPr lang="nl-NL" sz="3600" dirty="0">
              <a:solidFill>
                <a:srgbClr val="002060"/>
              </a:solidFill>
            </a:endParaRPr>
          </a:p>
        </p:txBody>
      </p:sp>
      <p:sp>
        <p:nvSpPr>
          <p:cNvPr id="3" name="Vertical Text Placeholder 2"/>
          <p:cNvSpPr>
            <a:spLocks noGrp="1"/>
          </p:cNvSpPr>
          <p:nvPr>
            <p:ph type="body" orient="vert" idx="1"/>
          </p:nvPr>
        </p:nvSpPr>
        <p:spPr>
          <a:xfrm>
            <a:off x="404662" y="1268760"/>
            <a:ext cx="10879089" cy="4779912"/>
          </a:xfrm>
          <a:ln>
            <a:noFill/>
          </a:ln>
        </p:spPr>
        <p:txBody>
          <a:bodyPr>
            <a:normAutofit fontScale="77500" lnSpcReduction="20000"/>
          </a:bodyPr>
          <a:lstStyle/>
          <a:p>
            <a:pPr lvl="5" indent="0">
              <a:buNone/>
            </a:pPr>
            <a:r>
              <a:rPr lang="en-US" sz="2800" dirty="0">
                <a:latin typeface="Minion" panose="02000503070000020003" pitchFamily="2" charset="0"/>
              </a:rPr>
              <a:t>Prepare the following documents:</a:t>
            </a:r>
          </a:p>
          <a:p>
            <a:pPr marL="638175" lvl="5" indent="-457200">
              <a:buFont typeface="Wingdings" panose="05000000000000000000" pitchFamily="2" charset="2"/>
              <a:buChar char="ü"/>
            </a:pPr>
            <a:r>
              <a:rPr lang="en-US" sz="2800" dirty="0">
                <a:latin typeface="Minion" panose="02000503070000020003" pitchFamily="2" charset="0"/>
              </a:rPr>
              <a:t>Motivation letter in English</a:t>
            </a:r>
          </a:p>
          <a:p>
            <a:pPr marL="638175" lvl="5" indent="-457200">
              <a:buFont typeface="Wingdings" panose="05000000000000000000" pitchFamily="2" charset="2"/>
              <a:buChar char="ü"/>
            </a:pPr>
            <a:r>
              <a:rPr lang="en-US" sz="2800" dirty="0">
                <a:latin typeface="Minion" panose="02000503070000020003" pitchFamily="2" charset="0"/>
              </a:rPr>
              <a:t>Transcript of records including GPA and EC (contact onderwijs@arch.leidenuniv.nl)</a:t>
            </a:r>
          </a:p>
          <a:p>
            <a:pPr marL="638175" lvl="5" indent="-457200">
              <a:buFont typeface="Wingdings" panose="05000000000000000000" pitchFamily="2" charset="2"/>
              <a:buChar char="ü"/>
            </a:pPr>
            <a:r>
              <a:rPr lang="en-US" sz="2800" dirty="0">
                <a:latin typeface="Minion" panose="02000503070000020003" pitchFamily="2" charset="0"/>
              </a:rPr>
              <a:t>Signed approval from your coordinator of studies</a:t>
            </a:r>
          </a:p>
          <a:p>
            <a:pPr lvl="5" indent="0">
              <a:buNone/>
            </a:pPr>
            <a:r>
              <a:rPr lang="en-US" sz="2800" b="1" i="1" dirty="0">
                <a:solidFill>
                  <a:srgbClr val="FF0000"/>
                </a:solidFill>
                <a:latin typeface="Minion" panose="02000503070000020003" pitchFamily="2" charset="0"/>
              </a:rPr>
              <a:t>X </a:t>
            </a:r>
            <a:r>
              <a:rPr lang="en-US" sz="2800" dirty="0">
                <a:latin typeface="Minion" panose="02000503070000020003" pitchFamily="2" charset="0"/>
              </a:rPr>
              <a:t> </a:t>
            </a:r>
            <a:r>
              <a:rPr lang="en-US" sz="2000" dirty="0">
                <a:latin typeface="Minion" panose="02000503070000020003" pitchFamily="2" charset="0"/>
              </a:rPr>
              <a:t>At this stage, other than for University-Wide exchange, you do not yet need approval from the board of examiners.</a:t>
            </a:r>
            <a:br>
              <a:rPr lang="en-US" sz="2000" dirty="0">
                <a:latin typeface="Minion" panose="02000503070000020003" pitchFamily="2" charset="0"/>
              </a:rPr>
            </a:br>
            <a:endParaRPr lang="en-US" sz="2000" dirty="0">
              <a:latin typeface="Minion" panose="02000503070000020003" pitchFamily="2" charset="0"/>
            </a:endParaRPr>
          </a:p>
          <a:p>
            <a:pPr lvl="5" indent="0">
              <a:buNone/>
            </a:pPr>
            <a:r>
              <a:rPr lang="en-US" sz="2800" dirty="0">
                <a:latin typeface="Minion" panose="02000503070000020003" pitchFamily="2" charset="0"/>
              </a:rPr>
              <a:t>Upload these documents online, and select 3 - 5 universities.</a:t>
            </a:r>
          </a:p>
          <a:p>
            <a:pPr lvl="5" indent="0">
              <a:buNone/>
            </a:pPr>
            <a:r>
              <a:rPr lang="en-US" sz="2800" dirty="0">
                <a:latin typeface="Minion" panose="02000503070000020003" pitchFamily="2" charset="0"/>
              </a:rPr>
              <a:t>Prepare (at least mentally) for a Plan B.</a:t>
            </a:r>
          </a:p>
          <a:p>
            <a:pPr lvl="5" indent="0">
              <a:buNone/>
            </a:pPr>
            <a:endParaRPr lang="en-US" sz="2800" dirty="0">
              <a:latin typeface="Minion" panose="02000503070000020003" pitchFamily="2" charset="0"/>
            </a:endParaRPr>
          </a:p>
          <a:p>
            <a:pPr lvl="5" indent="0">
              <a:buNone/>
            </a:pPr>
            <a:r>
              <a:rPr lang="en-US" sz="2800" dirty="0">
                <a:latin typeface="Minion" panose="02000503070000020003" pitchFamily="2" charset="0"/>
              </a:rPr>
              <a:t>Application deadline:</a:t>
            </a:r>
          </a:p>
          <a:p>
            <a:pPr lvl="5" indent="0">
              <a:buNone/>
            </a:pPr>
            <a:r>
              <a:rPr lang="en-US" sz="2800" b="1" dirty="0">
                <a:latin typeface="Minion" panose="02000503070000020003" pitchFamily="2" charset="0"/>
              </a:rPr>
              <a:t>15 February 2023, 23:59 </a:t>
            </a:r>
          </a:p>
          <a:p>
            <a:pPr lvl="5" indent="0">
              <a:buNone/>
            </a:pPr>
            <a:r>
              <a:rPr lang="en-US" sz="2800" dirty="0">
                <a:latin typeface="Minion" panose="02000503070000020003" pitchFamily="2" charset="0"/>
              </a:rPr>
              <a:t>for a study abroad period (fall semester) in academic year 2023-2024.</a:t>
            </a:r>
          </a:p>
          <a:p>
            <a:pPr lvl="5" indent="0">
              <a:buNone/>
            </a:pPr>
            <a:endParaRPr lang="en-US" sz="3000" dirty="0"/>
          </a:p>
          <a:p>
            <a:pPr lvl="5" indent="0">
              <a:buNone/>
            </a:pPr>
            <a:endParaRPr lang="en-US" sz="3200" dirty="0"/>
          </a:p>
          <a:p>
            <a:pPr lvl="5" indent="0">
              <a:buNone/>
            </a:pPr>
            <a:endParaRPr lang="en-US" sz="3200" dirty="0"/>
          </a:p>
          <a:p>
            <a:pPr lvl="5" indent="0">
              <a:buNone/>
            </a:pPr>
            <a:endParaRPr lang="en-US" sz="3200" dirty="0"/>
          </a:p>
          <a:p>
            <a:pPr lvl="5" indent="0">
              <a:buNone/>
            </a:pPr>
            <a:endParaRPr lang="en-US" sz="3000" dirty="0"/>
          </a:p>
          <a:p>
            <a:pPr lvl="5" indent="0">
              <a:buNone/>
            </a:pPr>
            <a:endParaRPr lang="en-US" sz="3200" dirty="0"/>
          </a:p>
          <a:p>
            <a:pPr marL="0" indent="0">
              <a:buNone/>
            </a:pPr>
            <a:endParaRPr lang="nl-NL" dirty="0"/>
          </a:p>
        </p:txBody>
      </p:sp>
      <p:pic>
        <p:nvPicPr>
          <p:cNvPr id="6" name="Picture 2" descr="http://teaching.monster.com/nfs/teaching/attachment_images/0008/0367/shutterstock_37190596_crop380w.jpg?1261072309">
            <a:extLst>
              <a:ext uri="{FF2B5EF4-FFF2-40B4-BE49-F238E27FC236}">
                <a16:creationId xmlns:a16="http://schemas.microsoft.com/office/drawing/2014/main" id="{3EE2630F-2AC3-4DAE-8A36-7F7DC8F0BE37}"/>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90000">
                        <a14:foregroundMark x1="11316" y1="42400" x2="15263" y2="38800"/>
                        <a14:foregroundMark x1="11316" y1="34800" x2="15263" y2="34000"/>
                        <a14:foregroundMark x1="11316" y1="70400" x2="15526" y2="67600"/>
                        <a14:foregroundMark x1="9474" y1="65600" x2="14474" y2="61600"/>
                        <a14:foregroundMark x1="10526" y1="59600" x2="20000" y2="57200"/>
                        <a14:foregroundMark x1="17895" y1="53600" x2="18421" y2="42400"/>
                        <a14:foregroundMark x1="16842" y1="19600" x2="23947" y2="15600"/>
                        <a14:foregroundMark x1="23947" y1="15200" x2="29211" y2="5200"/>
                        <a14:foregroundMark x1="14211" y1="18000" x2="21053" y2="11600"/>
                        <a14:foregroundMark x1="28158" y1="4800" x2="28947" y2="4800"/>
                      </a14:backgroundRemoval>
                    </a14:imgEffect>
                  </a14:imgLayer>
                </a14:imgProps>
              </a:ext>
              <a:ext uri="{28A0092B-C50C-407E-A947-70E740481C1C}">
                <a14:useLocalDpi xmlns:a14="http://schemas.microsoft.com/office/drawing/2010/main" val="0"/>
              </a:ext>
            </a:extLst>
          </a:blip>
          <a:srcRect/>
          <a:stretch>
            <a:fillRect/>
          </a:stretch>
        </p:blipFill>
        <p:spPr bwMode="auto">
          <a:xfrm>
            <a:off x="10189229" y="1972700"/>
            <a:ext cx="2189044" cy="144016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B79D7673-6708-4457-893C-74EE13DF58F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95373" y="3544819"/>
            <a:ext cx="3767158" cy="28932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4555394"/>
      </p:ext>
    </p:extLst>
  </p:cSld>
  <p:clrMapOvr>
    <a:masterClrMapping/>
  </p:clrMapOvr>
  <p:transition spd="slow">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661" y="476672"/>
            <a:ext cx="11389024" cy="432048"/>
          </a:xfrm>
        </p:spPr>
        <p:txBody>
          <a:bodyPr/>
          <a:lstStyle/>
          <a:p>
            <a:r>
              <a:rPr lang="en-US" dirty="0">
                <a:solidFill>
                  <a:srgbClr val="002060"/>
                </a:solidFill>
                <a:latin typeface="Minion" panose="02000503070000020003" pitchFamily="2" charset="0"/>
              </a:rPr>
              <a:t>How to apply for </a:t>
            </a:r>
            <a:r>
              <a:rPr lang="en-US" dirty="0" err="1">
                <a:solidFill>
                  <a:srgbClr val="002060"/>
                </a:solidFill>
                <a:latin typeface="Minion" panose="02000503070000020003" pitchFamily="2" charset="0"/>
              </a:rPr>
              <a:t>Uni</a:t>
            </a:r>
            <a:r>
              <a:rPr lang="en-US" dirty="0">
                <a:solidFill>
                  <a:srgbClr val="002060"/>
                </a:solidFill>
                <a:latin typeface="Minion" panose="02000503070000020003" pitchFamily="2" charset="0"/>
              </a:rPr>
              <a:t>-Wide exchange </a:t>
            </a:r>
            <a:endParaRPr lang="nl-NL" dirty="0">
              <a:solidFill>
                <a:srgbClr val="002060"/>
              </a:solidFill>
              <a:latin typeface="Minion" panose="02000503070000020003" pitchFamily="2" charset="0"/>
            </a:endParaRPr>
          </a:p>
        </p:txBody>
      </p:sp>
      <p:sp>
        <p:nvSpPr>
          <p:cNvPr id="3" name="Content Placeholder 2"/>
          <p:cNvSpPr>
            <a:spLocks noGrp="1"/>
          </p:cNvSpPr>
          <p:nvPr>
            <p:ph idx="1"/>
          </p:nvPr>
        </p:nvSpPr>
        <p:spPr>
          <a:xfrm>
            <a:off x="394794" y="1196752"/>
            <a:ext cx="11389023" cy="4795836"/>
          </a:xfrm>
        </p:spPr>
        <p:txBody>
          <a:bodyPr>
            <a:normAutofit/>
          </a:bodyPr>
          <a:lstStyle/>
          <a:p>
            <a:r>
              <a:rPr lang="en-US" dirty="0">
                <a:solidFill>
                  <a:srgbClr val="002060"/>
                </a:solidFill>
                <a:latin typeface="Minion" panose="02000503070000020003" pitchFamily="2" charset="0"/>
              </a:rPr>
              <a:t>✓ Find your exchange </a:t>
            </a:r>
            <a:r>
              <a:rPr lang="en-US" dirty="0" err="1">
                <a:solidFill>
                  <a:srgbClr val="002060"/>
                </a:solidFill>
                <a:latin typeface="Minion" panose="02000503070000020003" pitchFamily="2" charset="0"/>
              </a:rPr>
              <a:t>programme</a:t>
            </a:r>
            <a:r>
              <a:rPr lang="en-US" dirty="0">
                <a:solidFill>
                  <a:srgbClr val="002060"/>
                </a:solidFill>
                <a:latin typeface="Minion" panose="02000503070000020003" pitchFamily="2" charset="0"/>
              </a:rPr>
              <a:t> via the Study Abroad website </a:t>
            </a:r>
          </a:p>
          <a:p>
            <a:r>
              <a:rPr lang="en-US" dirty="0">
                <a:solidFill>
                  <a:srgbClr val="002060"/>
                </a:solidFill>
                <a:latin typeface="Minion" panose="02000503070000020003" pitchFamily="2" charset="0"/>
              </a:rPr>
              <a:t>✓ Check all requirements (GPA, language, course requirements) </a:t>
            </a:r>
          </a:p>
          <a:p>
            <a:r>
              <a:rPr lang="en-US" dirty="0">
                <a:solidFill>
                  <a:srgbClr val="002060"/>
                </a:solidFill>
                <a:latin typeface="Minion" panose="02000503070000020003" pitchFamily="2" charset="0"/>
              </a:rPr>
              <a:t>✓ Examine the course catalogues and select your courses (NB: check level    </a:t>
            </a:r>
            <a:br>
              <a:rPr lang="en-US" dirty="0">
                <a:solidFill>
                  <a:srgbClr val="002060"/>
                </a:solidFill>
                <a:latin typeface="Minion" panose="02000503070000020003" pitchFamily="2" charset="0"/>
              </a:rPr>
            </a:br>
            <a:r>
              <a:rPr lang="en-US" dirty="0">
                <a:solidFill>
                  <a:srgbClr val="002060"/>
                </a:solidFill>
                <a:latin typeface="Minion" panose="02000503070000020003" pitchFamily="2" charset="0"/>
              </a:rPr>
              <a:t>    requirements!)</a:t>
            </a:r>
          </a:p>
          <a:p>
            <a:r>
              <a:rPr lang="en-US" dirty="0">
                <a:solidFill>
                  <a:srgbClr val="002060"/>
                </a:solidFill>
                <a:latin typeface="Minion" panose="02000503070000020003" pitchFamily="2" charset="0"/>
              </a:rPr>
              <a:t>✓ Discuss your plan with your study advisor well in time: October/ November </a:t>
            </a:r>
          </a:p>
          <a:p>
            <a:endParaRPr lang="en-US" dirty="0">
              <a:solidFill>
                <a:srgbClr val="002060"/>
              </a:solidFill>
              <a:latin typeface="Minion" panose="02000503070000020003" pitchFamily="2" charset="0"/>
            </a:endParaRPr>
          </a:p>
          <a:p>
            <a:r>
              <a:rPr lang="en-US" dirty="0">
                <a:solidFill>
                  <a:srgbClr val="002060"/>
                </a:solidFill>
                <a:latin typeface="Minion" panose="02000503070000020003" pitchFamily="2" charset="0"/>
              </a:rPr>
              <a:t>Application deadline: </a:t>
            </a:r>
          </a:p>
          <a:p>
            <a:r>
              <a:rPr lang="en-US" b="1" dirty="0">
                <a:solidFill>
                  <a:srgbClr val="002060"/>
                </a:solidFill>
                <a:latin typeface="Minion" panose="02000503070000020003" pitchFamily="2" charset="0"/>
              </a:rPr>
              <a:t>1 December 2022 23:59</a:t>
            </a:r>
            <a:endParaRPr lang="nl-NL" b="1" dirty="0">
              <a:solidFill>
                <a:srgbClr val="002060"/>
              </a:solidFill>
              <a:latin typeface="Minion" panose="02000503070000020003" pitchFamily="2" charset="0"/>
            </a:endParaRPr>
          </a:p>
          <a:p>
            <a:r>
              <a:rPr lang="en-US" dirty="0">
                <a:solidFill>
                  <a:srgbClr val="002060"/>
                </a:solidFill>
                <a:latin typeface="Minion" panose="02000503070000020003" pitchFamily="2" charset="0"/>
              </a:rPr>
              <a:t>for Study Abroad 2023-2024</a:t>
            </a:r>
            <a:endParaRPr lang="nl-NL" dirty="0">
              <a:solidFill>
                <a:srgbClr val="002060"/>
              </a:solidFill>
              <a:latin typeface="Minion" panose="02000503070000020003" pitchFamily="2" charset="0"/>
            </a:endParaRPr>
          </a:p>
        </p:txBody>
      </p:sp>
    </p:spTree>
    <p:extLst>
      <p:ext uri="{BB962C8B-B14F-4D97-AF65-F5344CB8AC3E}">
        <p14:creationId xmlns:p14="http://schemas.microsoft.com/office/powerpoint/2010/main" val="2637310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2060"/>
                </a:solidFill>
                <a:latin typeface="Minion" panose="02000503070000020003" pitchFamily="2" charset="0"/>
              </a:rPr>
              <a:t>All prepared? Start your online application in </a:t>
            </a:r>
            <a:r>
              <a:rPr lang="en-US" sz="3600" dirty="0" err="1">
                <a:solidFill>
                  <a:srgbClr val="002060"/>
                </a:solidFill>
                <a:latin typeface="Minion" panose="02000503070000020003" pitchFamily="2" charset="0"/>
              </a:rPr>
              <a:t>Usis</a:t>
            </a:r>
            <a:endParaRPr lang="nl-NL" sz="3600" dirty="0">
              <a:solidFill>
                <a:srgbClr val="002060"/>
              </a:solidFill>
              <a:latin typeface="Minion" panose="02000503070000020003" pitchFamily="2" charset="0"/>
            </a:endParaRPr>
          </a:p>
        </p:txBody>
      </p:sp>
      <p:pic>
        <p:nvPicPr>
          <p:cNvPr id="9" name="Picture 8">
            <a:extLst>
              <a:ext uri="{FF2B5EF4-FFF2-40B4-BE49-F238E27FC236}">
                <a16:creationId xmlns:a16="http://schemas.microsoft.com/office/drawing/2014/main" id="{B3346DFA-06F6-C483-137D-352F67D995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559" y="1772816"/>
            <a:ext cx="10291293" cy="3712244"/>
          </a:xfrm>
          <a:prstGeom prst="rect">
            <a:avLst/>
          </a:prstGeom>
        </p:spPr>
      </p:pic>
      <p:sp>
        <p:nvSpPr>
          <p:cNvPr id="11" name="Oval 10">
            <a:extLst>
              <a:ext uri="{FF2B5EF4-FFF2-40B4-BE49-F238E27FC236}">
                <a16:creationId xmlns:a16="http://schemas.microsoft.com/office/drawing/2014/main" id="{9254A479-2397-EA65-0F5D-0F1BF6AB3AA6}"/>
              </a:ext>
            </a:extLst>
          </p:cNvPr>
          <p:cNvSpPr/>
          <p:nvPr/>
        </p:nvSpPr>
        <p:spPr>
          <a:xfrm>
            <a:off x="1994719" y="3789040"/>
            <a:ext cx="3024336" cy="169602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84185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8350" cy="9127014"/>
          </a:xfrm>
          <a:prstGeom prst="rect">
            <a:avLst/>
          </a:prstGeom>
        </p:spPr>
      </p:pic>
      <p:sp>
        <p:nvSpPr>
          <p:cNvPr id="4" name="TextBox 3"/>
          <p:cNvSpPr txBox="1"/>
          <p:nvPr/>
        </p:nvSpPr>
        <p:spPr>
          <a:xfrm>
            <a:off x="410543" y="7533456"/>
            <a:ext cx="10297144" cy="369332"/>
          </a:xfrm>
          <a:prstGeom prst="rect">
            <a:avLst/>
          </a:prstGeom>
          <a:noFill/>
        </p:spPr>
        <p:txBody>
          <a:bodyPr wrap="square" rtlCol="0">
            <a:spAutoFit/>
          </a:bodyPr>
          <a:lstStyle/>
          <a:p>
            <a:r>
              <a:rPr lang="en-US" altLang="nl-NL" dirty="0">
                <a:solidFill>
                  <a:schemeClr val="bg1"/>
                </a:solidFill>
              </a:rPr>
              <a:t>Ireland, by </a:t>
            </a:r>
            <a:r>
              <a:rPr lang="en-US" altLang="nl-NL" dirty="0" err="1">
                <a:solidFill>
                  <a:schemeClr val="bg1"/>
                </a:solidFill>
              </a:rPr>
              <a:t>Joëlle</a:t>
            </a:r>
            <a:r>
              <a:rPr lang="en-US" altLang="nl-NL" dirty="0">
                <a:solidFill>
                  <a:schemeClr val="bg1"/>
                </a:solidFill>
              </a:rPr>
              <a:t> Dekker (2016-17 Study Abroad Photo Contest)</a:t>
            </a:r>
            <a:endParaRPr lang="nl-NL" altLang="nl-NL" dirty="0">
              <a:solidFill>
                <a:schemeClr val="bg1"/>
              </a:solidFill>
            </a:endParaRPr>
          </a:p>
        </p:txBody>
      </p:sp>
    </p:spTree>
    <p:extLst>
      <p:ext uri="{BB962C8B-B14F-4D97-AF65-F5344CB8AC3E}">
        <p14:creationId xmlns:p14="http://schemas.microsoft.com/office/powerpoint/2010/main" val="193671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nl-NL" dirty="0">
                <a:solidFill>
                  <a:srgbClr val="002060"/>
                </a:solidFill>
                <a:latin typeface="Minion" panose="02000503070000020003" pitchFamily="2" charset="0"/>
              </a:rPr>
              <a:t>Next steps: selection and nomination</a:t>
            </a:r>
            <a:endParaRPr lang="nl-NL" altLang="nl-NL" dirty="0">
              <a:solidFill>
                <a:srgbClr val="002060"/>
              </a:solidFill>
              <a:latin typeface="Minion" panose="02000503070000020003" pitchFamily="2" charset="0"/>
            </a:endParaRPr>
          </a:p>
        </p:txBody>
      </p:sp>
      <p:sp>
        <p:nvSpPr>
          <p:cNvPr id="2" name="Rectangle 1"/>
          <p:cNvSpPr/>
          <p:nvPr/>
        </p:nvSpPr>
        <p:spPr>
          <a:xfrm>
            <a:off x="404662" y="1674674"/>
            <a:ext cx="8502825" cy="4154984"/>
          </a:xfrm>
          <a:prstGeom prst="rect">
            <a:avLst/>
          </a:prstGeom>
        </p:spPr>
        <p:txBody>
          <a:bodyPr wrap="square">
            <a:spAutoFit/>
          </a:bodyPr>
          <a:lstStyle/>
          <a:p>
            <a:pPr>
              <a:defRPr/>
            </a:pPr>
            <a:r>
              <a:rPr lang="en-US" sz="2400" dirty="0">
                <a:solidFill>
                  <a:srgbClr val="002060"/>
                </a:solidFill>
                <a:latin typeface="Minion" panose="02000503070000020003" pitchFamily="2" charset="0"/>
              </a:rPr>
              <a:t>You will receive an answer within three weeks after the application deadline.</a:t>
            </a:r>
          </a:p>
          <a:p>
            <a:pPr>
              <a:defRPr/>
            </a:pPr>
            <a:endParaRPr lang="en-US" sz="2400" dirty="0">
              <a:solidFill>
                <a:srgbClr val="002060"/>
              </a:solidFill>
              <a:latin typeface="Minion" panose="02000503070000020003" pitchFamily="2" charset="0"/>
            </a:endParaRPr>
          </a:p>
          <a:p>
            <a:pPr marL="342900" indent="-342900">
              <a:buFont typeface="Arial" panose="020B0604020202020204" pitchFamily="34" charset="0"/>
              <a:buChar char="•"/>
              <a:defRPr/>
            </a:pPr>
            <a:r>
              <a:rPr lang="en-US" sz="2400" dirty="0">
                <a:solidFill>
                  <a:srgbClr val="002060"/>
                </a:solidFill>
                <a:latin typeface="Minion" panose="02000503070000020003" pitchFamily="2" charset="0"/>
              </a:rPr>
              <a:t>Accept the offer you receive from your exchange coordinator + upload it in the system</a:t>
            </a:r>
          </a:p>
          <a:p>
            <a:pPr marL="342900" indent="-342900">
              <a:buFont typeface="Arial" panose="020B0604020202020204" pitchFamily="34" charset="0"/>
              <a:buChar char="•"/>
              <a:defRPr/>
            </a:pPr>
            <a:r>
              <a:rPr lang="en-US" sz="2400" dirty="0">
                <a:solidFill>
                  <a:srgbClr val="002060"/>
                </a:solidFill>
                <a:latin typeface="Minion" panose="02000503070000020003" pitchFamily="2" charset="0"/>
              </a:rPr>
              <a:t>Choose your courses at the selected university according to requirements*</a:t>
            </a:r>
          </a:p>
          <a:p>
            <a:pPr marL="342900" indent="-342900">
              <a:buFont typeface="Arial" panose="020B0604020202020204" pitchFamily="34" charset="0"/>
              <a:buChar char="•"/>
              <a:defRPr/>
            </a:pPr>
            <a:r>
              <a:rPr lang="en-US" sz="2400" dirty="0">
                <a:solidFill>
                  <a:srgbClr val="002060"/>
                </a:solidFill>
                <a:latin typeface="Minion" panose="02000503070000020003" pitchFamily="2" charset="0"/>
              </a:rPr>
              <a:t>Get approval of the Board of Examiners for your courses + send a copy to exchange coordinator</a:t>
            </a:r>
          </a:p>
          <a:p>
            <a:pPr marL="342900" indent="-342900">
              <a:buFont typeface="Arial" panose="020B0604020202020204" pitchFamily="34" charset="0"/>
              <a:buChar char="•"/>
              <a:defRPr/>
            </a:pPr>
            <a:r>
              <a:rPr lang="en-US" sz="2400" dirty="0">
                <a:solidFill>
                  <a:srgbClr val="002060"/>
                </a:solidFill>
                <a:latin typeface="Minion" panose="02000503070000020003" pitchFamily="2" charset="0"/>
              </a:rPr>
              <a:t>Wait until you are nominated by exchange coordinator for exchange at your host institution</a:t>
            </a:r>
          </a:p>
        </p:txBody>
      </p:sp>
    </p:spTree>
    <p:extLst>
      <p:ext uri="{BB962C8B-B14F-4D97-AF65-F5344CB8AC3E}">
        <p14:creationId xmlns:p14="http://schemas.microsoft.com/office/powerpoint/2010/main" val="24258023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2060"/>
                </a:solidFill>
                <a:latin typeface="Minion" panose="02000503070000020003" pitchFamily="2" charset="0"/>
              </a:rPr>
              <a:t>*Course requirements</a:t>
            </a:r>
            <a:endParaRPr lang="nl-NL" dirty="0">
              <a:solidFill>
                <a:srgbClr val="002060"/>
              </a:solidFill>
              <a:latin typeface="Minion" panose="02000503070000020003" pitchFamily="2" charset="0"/>
            </a:endParaRPr>
          </a:p>
        </p:txBody>
      </p:sp>
      <p:sp>
        <p:nvSpPr>
          <p:cNvPr id="3" name="Vertical Text Placeholder 2"/>
          <p:cNvSpPr>
            <a:spLocks noGrp="1"/>
          </p:cNvSpPr>
          <p:nvPr>
            <p:ph type="body" orient="vert" idx="1"/>
          </p:nvPr>
        </p:nvSpPr>
        <p:spPr>
          <a:xfrm>
            <a:off x="404662" y="1252836"/>
            <a:ext cx="11389023" cy="5056484"/>
          </a:xfrm>
        </p:spPr>
        <p:txBody>
          <a:bodyPr>
            <a:normAutofit/>
          </a:bodyPr>
          <a:lstStyle/>
          <a:p>
            <a:pPr marL="514350" indent="-514350">
              <a:buAutoNum type="arabicPeriod"/>
            </a:pPr>
            <a:r>
              <a:rPr lang="en-US" sz="2400" dirty="0">
                <a:latin typeface="Minion" panose="02000503070000020003" pitchFamily="2" charset="0"/>
              </a:rPr>
              <a:t>(Research)MA: master level + relevant for your programme</a:t>
            </a:r>
          </a:p>
          <a:p>
            <a:pPr marL="514350" indent="-514350">
              <a:buAutoNum type="arabicPeriod"/>
            </a:pPr>
            <a:r>
              <a:rPr lang="en-US" sz="2400" dirty="0">
                <a:latin typeface="Minion" panose="02000503070000020003" pitchFamily="2" charset="0"/>
              </a:rPr>
              <a:t>BA: minimum of 5 EC courses at level 300 or higher (check host </a:t>
            </a:r>
            <a:r>
              <a:rPr lang="en-US" sz="2400" dirty="0" err="1">
                <a:latin typeface="Minion" panose="02000503070000020003" pitchFamily="2" charset="0"/>
              </a:rPr>
              <a:t>uni</a:t>
            </a:r>
            <a:r>
              <a:rPr lang="en-US" sz="2400" dirty="0">
                <a:latin typeface="Minion" panose="02000503070000020003" pitchFamily="2" charset="0"/>
              </a:rPr>
              <a:t> entry requirements) + clear motivation for relevance</a:t>
            </a:r>
          </a:p>
        </p:txBody>
      </p:sp>
      <p:pic>
        <p:nvPicPr>
          <p:cNvPr id="4" name="Picture 2">
            <a:extLst>
              <a:ext uri="{FF2B5EF4-FFF2-40B4-BE49-F238E27FC236}">
                <a16:creationId xmlns:a16="http://schemas.microsoft.com/office/drawing/2014/main" id="{3F10AB3C-18C1-4B7B-B656-46562296C7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7407" y="2564904"/>
            <a:ext cx="3415131" cy="3415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6409406"/>
      </p:ext>
    </p:extLst>
  </p:cSld>
  <p:clrMapOvr>
    <a:masterClrMapping/>
  </p:clrMapOvr>
  <p:transition spd="slow">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nl-NL" dirty="0">
                <a:solidFill>
                  <a:srgbClr val="002060"/>
                </a:solidFill>
                <a:latin typeface="Minion" panose="02000503070000020003" pitchFamily="2" charset="0"/>
              </a:rPr>
              <a:t>Other preparations</a:t>
            </a:r>
            <a:endParaRPr lang="nl-NL" altLang="nl-NL" dirty="0">
              <a:solidFill>
                <a:srgbClr val="002060"/>
              </a:solidFill>
              <a:latin typeface="Minion" panose="02000503070000020003" pitchFamily="2" charset="0"/>
            </a:endParaRPr>
          </a:p>
        </p:txBody>
      </p:sp>
      <p:sp>
        <p:nvSpPr>
          <p:cNvPr id="2" name="Rectangle 1"/>
          <p:cNvSpPr/>
          <p:nvPr/>
        </p:nvSpPr>
        <p:spPr>
          <a:xfrm>
            <a:off x="439750" y="1556792"/>
            <a:ext cx="10513168" cy="3877985"/>
          </a:xfrm>
          <a:prstGeom prst="rect">
            <a:avLst/>
          </a:prstGeom>
        </p:spPr>
        <p:txBody>
          <a:bodyPr wrap="square">
            <a:spAutoFit/>
          </a:bodyPr>
          <a:lstStyle/>
          <a:p>
            <a:pPr marL="342900" indent="-342900">
              <a:buFont typeface="Arial" panose="020B0604020202020204" pitchFamily="34" charset="0"/>
              <a:buChar char="•"/>
              <a:defRPr/>
            </a:pPr>
            <a:r>
              <a:rPr lang="en-US" sz="2400" dirty="0">
                <a:solidFill>
                  <a:srgbClr val="002060"/>
                </a:solidFill>
                <a:latin typeface="Minion" panose="02000503070000020003" pitchFamily="2" charset="0"/>
              </a:rPr>
              <a:t>Arrange housing (check out options via host university)</a:t>
            </a:r>
          </a:p>
          <a:p>
            <a:pPr marL="342900" indent="-342900">
              <a:buFont typeface="Arial" panose="020B0604020202020204" pitchFamily="34" charset="0"/>
              <a:buChar char="•"/>
              <a:defRPr/>
            </a:pPr>
            <a:r>
              <a:rPr lang="en-US" sz="2400" dirty="0">
                <a:solidFill>
                  <a:srgbClr val="002060"/>
                </a:solidFill>
                <a:latin typeface="Minion" panose="02000503070000020003" pitchFamily="2" charset="0"/>
              </a:rPr>
              <a:t>Prepare a budget plan, check out the ‘Financial Matters’ page: </a:t>
            </a:r>
            <a:r>
              <a:rPr lang="en-US" sz="1400" dirty="0">
                <a:solidFill>
                  <a:srgbClr val="002060"/>
                </a:solidFill>
                <a:latin typeface="Minion" panose="02000503070000020003" pitchFamily="2" charset="0"/>
              </a:rPr>
              <a:t>https://www.student.universiteitleiden.nl/en/study--studying/studying-abroad/financial-matters</a:t>
            </a:r>
          </a:p>
          <a:p>
            <a:pPr marL="342900" indent="-342900">
              <a:buFont typeface="Arial" panose="020B0604020202020204" pitchFamily="34" charset="0"/>
              <a:buChar char="•"/>
              <a:defRPr/>
            </a:pPr>
            <a:r>
              <a:rPr lang="en-US" sz="2400" dirty="0">
                <a:solidFill>
                  <a:srgbClr val="002060"/>
                </a:solidFill>
                <a:latin typeface="Minion" panose="02000503070000020003" pitchFamily="2" charset="0"/>
              </a:rPr>
              <a:t>Arrange your Erasmus+ scholarship or Lustra+ if you go to the UK.</a:t>
            </a:r>
          </a:p>
          <a:p>
            <a:pPr>
              <a:defRPr/>
            </a:pPr>
            <a:endParaRPr lang="en-US" sz="2400" dirty="0">
              <a:solidFill>
                <a:srgbClr val="002060"/>
              </a:solidFill>
              <a:latin typeface="Minion" panose="02000503070000020003" pitchFamily="2" charset="0"/>
            </a:endParaRPr>
          </a:p>
          <a:p>
            <a:pPr>
              <a:defRPr/>
            </a:pPr>
            <a:endParaRPr lang="en-US" sz="2400" dirty="0">
              <a:solidFill>
                <a:srgbClr val="002060"/>
              </a:solidFill>
              <a:latin typeface="Minion" panose="02000503070000020003" pitchFamily="2" charset="0"/>
            </a:endParaRPr>
          </a:p>
          <a:p>
            <a:pPr>
              <a:defRPr/>
            </a:pPr>
            <a:endParaRPr lang="en-US" sz="2400" dirty="0">
              <a:solidFill>
                <a:srgbClr val="002060"/>
              </a:solidFill>
              <a:latin typeface="Minion" panose="02000503070000020003" pitchFamily="2" charset="0"/>
            </a:endParaRPr>
          </a:p>
          <a:p>
            <a:pPr>
              <a:defRPr/>
            </a:pPr>
            <a:endParaRPr lang="en-US" sz="2400" dirty="0">
              <a:solidFill>
                <a:srgbClr val="002060"/>
              </a:solidFill>
              <a:latin typeface="Minion" panose="02000503070000020003" pitchFamily="2" charset="0"/>
            </a:endParaRPr>
          </a:p>
          <a:p>
            <a:pPr marL="342900" indent="-342900">
              <a:buFont typeface="Arial" panose="020B0604020202020204" pitchFamily="34" charset="0"/>
              <a:buChar char="•"/>
              <a:defRPr/>
            </a:pPr>
            <a:r>
              <a:rPr lang="en-US" sz="2400" dirty="0">
                <a:solidFill>
                  <a:srgbClr val="002060"/>
                </a:solidFill>
                <a:latin typeface="Minion" panose="02000503070000020003" pitchFamily="2" charset="0"/>
              </a:rPr>
              <a:t>Find out about social activities and try to get in touch with international students </a:t>
            </a:r>
            <a:r>
              <a:rPr lang="en-US" sz="2400" u="sng" dirty="0">
                <a:solidFill>
                  <a:srgbClr val="002060"/>
                </a:solidFill>
                <a:latin typeface="Minion" panose="02000503070000020003" pitchFamily="2" charset="0"/>
              </a:rPr>
              <a:t>before</a:t>
            </a:r>
            <a:r>
              <a:rPr lang="en-US" sz="2400" dirty="0">
                <a:solidFill>
                  <a:srgbClr val="002060"/>
                </a:solidFill>
                <a:latin typeface="Minion" panose="02000503070000020003" pitchFamily="2" charset="0"/>
              </a:rPr>
              <a:t> arrival </a:t>
            </a:r>
          </a:p>
          <a:p>
            <a:pPr marL="523875" lvl="1" indent="-342900">
              <a:buFont typeface="Arial" panose="020B0604020202020204" pitchFamily="34" charset="0"/>
              <a:buChar char="•"/>
              <a:defRPr/>
            </a:pPr>
            <a:endParaRPr lang="en-US" sz="1600" dirty="0"/>
          </a:p>
        </p:txBody>
      </p:sp>
      <p:pic>
        <p:nvPicPr>
          <p:cNvPr id="1026" name="Picture 2" descr="Image result for tip">
            <a:extLst>
              <a:ext uri="{FF2B5EF4-FFF2-40B4-BE49-F238E27FC236}">
                <a16:creationId xmlns:a16="http://schemas.microsoft.com/office/drawing/2014/main" id="{FB01E386-670E-4703-85B2-5AF55B9503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750" y="2852936"/>
            <a:ext cx="2067148" cy="1375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714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28699" y="402462"/>
            <a:ext cx="4085590" cy="627736"/>
          </a:xfrm>
          <a:prstGeom prst="rect">
            <a:avLst/>
          </a:prstGeom>
        </p:spPr>
        <p:txBody>
          <a:bodyPr vert="horz" wrap="square" lIns="0" tIns="12065" rIns="0" bIns="0" rtlCol="0" anchor="t">
            <a:spAutoFit/>
          </a:bodyPr>
          <a:lstStyle/>
          <a:p>
            <a:pPr marL="12700">
              <a:spcBef>
                <a:spcPts val="95"/>
              </a:spcBef>
            </a:pPr>
            <a:r>
              <a:rPr lang="en-US" spc="-5" dirty="0">
                <a:solidFill>
                  <a:srgbClr val="001157"/>
                </a:solidFill>
                <a:latin typeface="Minion Pro"/>
                <a:ea typeface="+mn-ea"/>
                <a:cs typeface="+mn-lt"/>
              </a:rPr>
              <a:t>Topics:</a:t>
            </a:r>
          </a:p>
        </p:txBody>
      </p:sp>
      <p:sp>
        <p:nvSpPr>
          <p:cNvPr id="3" name="object 3"/>
          <p:cNvSpPr txBox="1"/>
          <p:nvPr/>
        </p:nvSpPr>
        <p:spPr>
          <a:xfrm>
            <a:off x="1328699" y="1333626"/>
            <a:ext cx="4081780" cy="4914935"/>
          </a:xfrm>
          <a:prstGeom prst="rect">
            <a:avLst/>
          </a:prstGeom>
        </p:spPr>
        <p:txBody>
          <a:bodyPr vert="horz" wrap="square" lIns="0" tIns="12700" rIns="0" bIns="0" rtlCol="0" anchor="t">
            <a:spAutoFit/>
          </a:bodyPr>
          <a:lstStyle/>
          <a:p>
            <a:pPr marL="457200" indent="-457200">
              <a:lnSpc>
                <a:spcPct val="90000"/>
              </a:lnSpc>
              <a:spcBef>
                <a:spcPts val="800"/>
              </a:spcBef>
              <a:spcAft>
                <a:spcPts val="800"/>
              </a:spcAft>
              <a:buAutoNum type="arabicPeriod"/>
            </a:pPr>
            <a:r>
              <a:rPr lang="nl-NL" sz="2200" spc="-5" dirty="0" err="1">
                <a:solidFill>
                  <a:srgbClr val="001157"/>
                </a:solidFill>
                <a:latin typeface="Minion Pro"/>
                <a:cs typeface="+mn-lt"/>
              </a:rPr>
              <a:t>Why</a:t>
            </a:r>
            <a:r>
              <a:rPr lang="nl-NL" sz="2200" spc="-5" dirty="0">
                <a:solidFill>
                  <a:srgbClr val="001157"/>
                </a:solidFill>
                <a:latin typeface="Minion Pro"/>
                <a:cs typeface="+mn-lt"/>
              </a:rPr>
              <a:t> go </a:t>
            </a:r>
            <a:r>
              <a:rPr lang="nl-NL" sz="2200" spc="-5" dirty="0" err="1">
                <a:solidFill>
                  <a:srgbClr val="001157"/>
                </a:solidFill>
                <a:latin typeface="Minion Pro"/>
                <a:cs typeface="+mn-lt"/>
              </a:rPr>
              <a:t>abroad</a:t>
            </a:r>
            <a:r>
              <a:rPr lang="nl-NL" sz="2200" spc="-5" dirty="0">
                <a:solidFill>
                  <a:srgbClr val="001157"/>
                </a:solidFill>
                <a:latin typeface="Minion Pro"/>
                <a:cs typeface="+mn-lt"/>
              </a:rPr>
              <a:t>?</a:t>
            </a:r>
          </a:p>
          <a:p>
            <a:pPr marL="457200" indent="-457200">
              <a:lnSpc>
                <a:spcPct val="90000"/>
              </a:lnSpc>
              <a:spcBef>
                <a:spcPts val="800"/>
              </a:spcBef>
              <a:spcAft>
                <a:spcPts val="800"/>
              </a:spcAft>
              <a:buAutoNum type="arabicPeriod"/>
            </a:pPr>
            <a:r>
              <a:rPr lang="nl-NL" sz="2200" spc="-5" dirty="0" err="1">
                <a:solidFill>
                  <a:srgbClr val="001157"/>
                </a:solidFill>
                <a:latin typeface="Minion Pro"/>
                <a:ea typeface="+mn-lt"/>
                <a:cs typeface="+mn-lt"/>
              </a:rPr>
              <a:t>Two</a:t>
            </a:r>
            <a:r>
              <a:rPr lang="nl-NL" sz="2200" spc="-5" dirty="0">
                <a:solidFill>
                  <a:srgbClr val="001157"/>
                </a:solidFill>
                <a:latin typeface="Minion Pro"/>
                <a:ea typeface="+mn-lt"/>
                <a:cs typeface="+mn-lt"/>
              </a:rPr>
              <a:t> types of exchange</a:t>
            </a:r>
          </a:p>
          <a:p>
            <a:pPr marL="457200" indent="-457200">
              <a:lnSpc>
                <a:spcPct val="90000"/>
              </a:lnSpc>
              <a:spcBef>
                <a:spcPts val="800"/>
              </a:spcBef>
              <a:spcAft>
                <a:spcPts val="800"/>
              </a:spcAft>
              <a:buAutoNum type="arabicPeriod"/>
            </a:pPr>
            <a:r>
              <a:rPr lang="nl-NL" sz="2200" spc="-5" dirty="0" err="1">
                <a:solidFill>
                  <a:srgbClr val="001157"/>
                </a:solidFill>
                <a:latin typeface="Minion Pro"/>
                <a:cs typeface="+mn-lt"/>
              </a:rPr>
              <a:t>Requirements</a:t>
            </a:r>
            <a:endParaRPr lang="nl-NL" sz="2200" spc="-5" dirty="0">
              <a:solidFill>
                <a:srgbClr val="001157"/>
              </a:solidFill>
              <a:latin typeface="Minion Pro"/>
              <a:cs typeface="+mn-lt"/>
            </a:endParaRPr>
          </a:p>
          <a:p>
            <a:pPr marL="457200" indent="-457200">
              <a:lnSpc>
                <a:spcPct val="90000"/>
              </a:lnSpc>
              <a:spcBef>
                <a:spcPts val="800"/>
              </a:spcBef>
              <a:spcAft>
                <a:spcPts val="800"/>
              </a:spcAft>
              <a:buAutoNum type="arabicPeriod"/>
            </a:pPr>
            <a:r>
              <a:rPr lang="nl-NL" sz="2200" spc="-5" dirty="0" err="1">
                <a:solidFill>
                  <a:srgbClr val="001157"/>
                </a:solidFill>
                <a:latin typeface="Minion Pro"/>
                <a:ea typeface="+mn-lt"/>
                <a:cs typeface="+mn-lt"/>
              </a:rPr>
              <a:t>When</a:t>
            </a:r>
            <a:r>
              <a:rPr lang="nl-NL" sz="2200" spc="-5" dirty="0">
                <a:solidFill>
                  <a:srgbClr val="001157"/>
                </a:solidFill>
                <a:latin typeface="Minion Pro"/>
                <a:ea typeface="+mn-lt"/>
                <a:cs typeface="+mn-lt"/>
              </a:rPr>
              <a:t> </a:t>
            </a:r>
            <a:r>
              <a:rPr lang="nl-NL" sz="2200" spc="-5" dirty="0" err="1">
                <a:solidFill>
                  <a:srgbClr val="001157"/>
                </a:solidFill>
                <a:latin typeface="Minion Pro"/>
                <a:ea typeface="+mn-lt"/>
                <a:cs typeface="+mn-lt"/>
              </a:rPr>
              <a:t>and</a:t>
            </a:r>
            <a:r>
              <a:rPr lang="nl-NL" sz="2200" spc="-5" dirty="0">
                <a:solidFill>
                  <a:srgbClr val="001157"/>
                </a:solidFill>
                <a:latin typeface="Minion Pro"/>
                <a:ea typeface="+mn-lt"/>
                <a:cs typeface="+mn-lt"/>
              </a:rPr>
              <a:t> </a:t>
            </a:r>
            <a:r>
              <a:rPr lang="nl-NL" sz="2200" spc="-5" dirty="0" err="1">
                <a:solidFill>
                  <a:srgbClr val="001157"/>
                </a:solidFill>
                <a:latin typeface="Minion Pro"/>
                <a:ea typeface="+mn-lt"/>
                <a:cs typeface="+mn-lt"/>
              </a:rPr>
              <a:t>Where</a:t>
            </a:r>
            <a:r>
              <a:rPr lang="nl-NL" sz="2200" spc="-5" dirty="0">
                <a:solidFill>
                  <a:srgbClr val="001157"/>
                </a:solidFill>
                <a:latin typeface="Minion Pro"/>
                <a:ea typeface="+mn-lt"/>
                <a:cs typeface="+mn-lt"/>
              </a:rPr>
              <a:t>?</a:t>
            </a:r>
          </a:p>
          <a:p>
            <a:pPr marL="457200" indent="-457200">
              <a:lnSpc>
                <a:spcPct val="90000"/>
              </a:lnSpc>
              <a:spcBef>
                <a:spcPts val="800"/>
              </a:spcBef>
              <a:spcAft>
                <a:spcPts val="800"/>
              </a:spcAft>
              <a:buAutoNum type="arabicPeriod"/>
            </a:pPr>
            <a:r>
              <a:rPr lang="nl-NL" sz="2200" spc="-5" dirty="0">
                <a:solidFill>
                  <a:srgbClr val="001157"/>
                </a:solidFill>
                <a:latin typeface="Minion Pro"/>
                <a:ea typeface="+mn-lt"/>
                <a:cs typeface="+mn-lt"/>
              </a:rPr>
              <a:t>Disclaimer</a:t>
            </a:r>
          </a:p>
          <a:p>
            <a:pPr marL="457200" indent="-457200">
              <a:lnSpc>
                <a:spcPct val="90000"/>
              </a:lnSpc>
              <a:spcBef>
                <a:spcPts val="800"/>
              </a:spcBef>
              <a:spcAft>
                <a:spcPts val="800"/>
              </a:spcAft>
              <a:buAutoNum type="arabicPeriod"/>
            </a:pPr>
            <a:r>
              <a:rPr lang="en-US" sz="2200" spc="-5" dirty="0">
                <a:solidFill>
                  <a:srgbClr val="001157"/>
                </a:solidFill>
                <a:latin typeface="Minion Pro"/>
                <a:ea typeface="+mn-lt"/>
                <a:cs typeface="+mn-lt"/>
              </a:rPr>
              <a:t>How to choose?</a:t>
            </a:r>
            <a:endParaRPr lang="nl-NL" sz="2200" spc="-5" dirty="0">
              <a:solidFill>
                <a:srgbClr val="001157"/>
              </a:solidFill>
              <a:latin typeface="Minion Pro"/>
              <a:ea typeface="+mn-lt"/>
              <a:cs typeface="+mn-lt"/>
            </a:endParaRPr>
          </a:p>
          <a:p>
            <a:pPr marL="457200" indent="-457200">
              <a:lnSpc>
                <a:spcPct val="90000"/>
              </a:lnSpc>
              <a:spcBef>
                <a:spcPts val="800"/>
              </a:spcBef>
              <a:spcAft>
                <a:spcPts val="800"/>
              </a:spcAft>
              <a:buAutoNum type="arabicPeriod"/>
            </a:pPr>
            <a:r>
              <a:rPr lang="nl-NL" sz="2200" spc="-5" dirty="0" err="1">
                <a:solidFill>
                  <a:srgbClr val="001157"/>
                </a:solidFill>
                <a:latin typeface="Minion Pro"/>
                <a:cs typeface="+mn-lt"/>
              </a:rPr>
              <a:t>Applying</a:t>
            </a:r>
            <a:r>
              <a:rPr lang="nl-NL" sz="2200" spc="-5" dirty="0">
                <a:solidFill>
                  <a:srgbClr val="001157"/>
                </a:solidFill>
                <a:latin typeface="Minion Pro"/>
                <a:cs typeface="+mn-lt"/>
              </a:rPr>
              <a:t> </a:t>
            </a:r>
            <a:r>
              <a:rPr lang="nl-NL" sz="2200" spc="-5" dirty="0" err="1">
                <a:solidFill>
                  <a:srgbClr val="001157"/>
                </a:solidFill>
                <a:latin typeface="Minion Pro"/>
                <a:cs typeface="+mn-lt"/>
              </a:rPr>
              <a:t>and</a:t>
            </a:r>
            <a:r>
              <a:rPr lang="nl-NL" sz="2200" spc="-5" dirty="0">
                <a:solidFill>
                  <a:srgbClr val="001157"/>
                </a:solidFill>
                <a:latin typeface="Minion Pro"/>
                <a:cs typeface="+mn-lt"/>
              </a:rPr>
              <a:t> deadlines</a:t>
            </a:r>
          </a:p>
          <a:p>
            <a:pPr marL="457200" indent="-457200">
              <a:lnSpc>
                <a:spcPct val="90000"/>
              </a:lnSpc>
              <a:spcBef>
                <a:spcPts val="800"/>
              </a:spcBef>
              <a:spcAft>
                <a:spcPts val="800"/>
              </a:spcAft>
              <a:buAutoNum type="arabicPeriod"/>
            </a:pPr>
            <a:r>
              <a:rPr lang="nl-NL" sz="2200" spc="-5" dirty="0">
                <a:solidFill>
                  <a:srgbClr val="001157"/>
                </a:solidFill>
                <a:latin typeface="Minion Pro"/>
                <a:cs typeface="+mn-lt"/>
              </a:rPr>
              <a:t>Financial support</a:t>
            </a:r>
            <a:endParaRPr lang="en-US" sz="2200" spc="-5" dirty="0">
              <a:solidFill>
                <a:srgbClr val="001157"/>
              </a:solidFill>
              <a:latin typeface="Minion Pro"/>
              <a:ea typeface="+mn-lt"/>
              <a:cs typeface="+mn-lt"/>
            </a:endParaRPr>
          </a:p>
          <a:p>
            <a:pPr marL="457200" indent="-457200">
              <a:lnSpc>
                <a:spcPct val="90000"/>
              </a:lnSpc>
              <a:spcBef>
                <a:spcPts val="800"/>
              </a:spcBef>
              <a:spcAft>
                <a:spcPts val="800"/>
              </a:spcAft>
              <a:buFont typeface="+mj-lt"/>
              <a:buAutoNum type="arabicPeriod"/>
            </a:pPr>
            <a:r>
              <a:rPr lang="en-US" sz="2200" spc="-5" dirty="0">
                <a:solidFill>
                  <a:srgbClr val="001157"/>
                </a:solidFill>
                <a:latin typeface="Minion Pro"/>
                <a:cs typeface="+mn-lt"/>
              </a:rPr>
              <a:t>Other options for going abroad</a:t>
            </a:r>
            <a:endParaRPr lang="en-US" sz="2400" spc="-5" dirty="0">
              <a:solidFill>
                <a:srgbClr val="001157"/>
              </a:solidFill>
              <a:latin typeface="Minion" panose="02000503070000020003" pitchFamily="2" charset="0"/>
              <a:cs typeface="+mn-lt"/>
            </a:endParaRPr>
          </a:p>
          <a:p>
            <a:pPr marL="457200" indent="-457200">
              <a:lnSpc>
                <a:spcPct val="90000"/>
              </a:lnSpc>
              <a:spcBef>
                <a:spcPts val="800"/>
              </a:spcBef>
              <a:spcAft>
                <a:spcPts val="800"/>
              </a:spcAft>
              <a:buFont typeface="+mj-lt"/>
              <a:buAutoNum type="arabicPeriod"/>
            </a:pPr>
            <a:r>
              <a:rPr lang="nl-NL" sz="2200" spc="-5" dirty="0" err="1">
                <a:solidFill>
                  <a:srgbClr val="001157"/>
                </a:solidFill>
                <a:latin typeface="Minion Pro"/>
                <a:cs typeface="Georgia"/>
              </a:rPr>
              <a:t>Questions</a:t>
            </a:r>
            <a:r>
              <a:rPr lang="nl-NL" sz="2200" spc="-5" dirty="0">
                <a:solidFill>
                  <a:srgbClr val="001157"/>
                </a:solidFill>
                <a:latin typeface="Minion Pro"/>
                <a:cs typeface="Georgia"/>
              </a:rPr>
              <a:t>?</a:t>
            </a:r>
            <a:endParaRPr sz="2200" dirty="0">
              <a:solidFill>
                <a:srgbClr val="001157"/>
              </a:solidFill>
              <a:latin typeface="Minion Pro"/>
              <a:cs typeface="Calibri"/>
            </a:endParaRPr>
          </a:p>
        </p:txBody>
      </p:sp>
      <p:sp>
        <p:nvSpPr>
          <p:cNvPr id="8" name="object 8"/>
          <p:cNvSpPr txBox="1">
            <a:spLocks noGrp="1"/>
          </p:cNvSpPr>
          <p:nvPr>
            <p:ph type="ftr" sz="quarter" idx="5"/>
          </p:nvPr>
        </p:nvSpPr>
        <p:spPr>
          <a:xfrm>
            <a:off x="395495" y="6511967"/>
            <a:ext cx="3619500" cy="286384"/>
          </a:xfrm>
          <a:prstGeom prst="rect">
            <a:avLst/>
          </a:prstGeom>
        </p:spPr>
        <p:txBody>
          <a:bodyPr vert="horz" wrap="square" lIns="0" tIns="0" rIns="0" bIns="0" rtlCol="0">
            <a:spAutoFit/>
          </a:bodyPr>
          <a:lstStyle>
            <a:defPPr>
              <a:defRPr lang="en-US"/>
            </a:defPPr>
            <a:lvl1pPr marL="0" algn="l" defTabSz="914400" rtl="0" eaLnBrk="1" latinLnBrk="0" hangingPunct="1">
              <a:defRPr sz="1850" b="0" i="0" kern="1200">
                <a:solidFill>
                  <a:schemeClr val="bg1"/>
                </a:solidFill>
                <a:latin typeface="Times New Roman"/>
                <a:ea typeface="+mn-ea"/>
                <a:cs typeface="Times New Roma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a:lnSpc>
                <a:spcPts val="2120"/>
              </a:lnSpc>
            </a:pPr>
            <a:r>
              <a:rPr lang="en-US" spc="-60"/>
              <a:t>Discover </a:t>
            </a:r>
            <a:r>
              <a:rPr lang="en-US" spc="15"/>
              <a:t>the </a:t>
            </a:r>
            <a:r>
              <a:rPr lang="en-US" spc="-45"/>
              <a:t>world </a:t>
            </a:r>
            <a:r>
              <a:rPr lang="en-US" spc="-40"/>
              <a:t>at </a:t>
            </a:r>
            <a:r>
              <a:rPr lang="en-US" spc="-60"/>
              <a:t>Leiden</a:t>
            </a:r>
            <a:r>
              <a:rPr lang="en-US" spc="-95"/>
              <a:t> </a:t>
            </a:r>
            <a:r>
              <a:rPr lang="en-US" spc="-40"/>
              <a:t>University</a:t>
            </a:r>
            <a:endParaRPr spc="-40" dirty="0"/>
          </a:p>
        </p:txBody>
      </p:sp>
      <p:sp>
        <p:nvSpPr>
          <p:cNvPr id="9" name="object 9"/>
          <p:cNvSpPr txBox="1">
            <a:spLocks noGrp="1"/>
          </p:cNvSpPr>
          <p:nvPr>
            <p:ph type="sldNum" sz="quarter" idx="7"/>
          </p:nvPr>
        </p:nvSpPr>
        <p:spPr>
          <a:xfrm>
            <a:off x="11569572" y="6561075"/>
            <a:ext cx="255904" cy="198754"/>
          </a:xfrm>
          <a:prstGeom prst="rect">
            <a:avLst/>
          </a:prstGeom>
        </p:spPr>
        <p:txBody>
          <a:bodyPr vert="horz" wrap="square" lIns="0" tIns="0" rIns="0" bIns="0" rtlCol="0">
            <a:spAutoFit/>
          </a:bodyPr>
          <a:lstStyle>
            <a:defPPr>
              <a:defRPr lang="en-US"/>
            </a:defPPr>
            <a:lvl1pPr marL="0" algn="l" defTabSz="914400" rtl="0" eaLnBrk="1" latinLnBrk="0" hangingPunct="1">
              <a:defRPr sz="1200" b="0" i="0" kern="1200">
                <a:solidFill>
                  <a:schemeClr val="bg1"/>
                </a:solidFill>
                <a:latin typeface="Georgia"/>
                <a:ea typeface="+mn-ea"/>
                <a:cs typeface="Georgi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8100"/>
            <a:fld id="{81D60167-4931-47E6-BA6A-407CBD079E47}" type="slidenum">
              <a:rPr lang="nl-NL" smtClean="0"/>
              <a:pPr marL="38100"/>
              <a:t>2</a:t>
            </a:fld>
            <a:endParaRPr dirty="0"/>
          </a:p>
        </p:txBody>
      </p:sp>
      <p:pic>
        <p:nvPicPr>
          <p:cNvPr id="11" name="Picture 4" descr="A picture containing diagram&#10;&#10;Description automatically generated">
            <a:extLst>
              <a:ext uri="{FF2B5EF4-FFF2-40B4-BE49-F238E27FC236}">
                <a16:creationId xmlns:a16="http://schemas.microsoft.com/office/drawing/2014/main" id="{0C59D916-D7E5-26A5-EA37-295BB8EC2520}"/>
              </a:ext>
            </a:extLst>
          </p:cNvPr>
          <p:cNvPicPr>
            <a:picLocks noChangeAspect="1"/>
          </p:cNvPicPr>
          <p:nvPr/>
        </p:nvPicPr>
        <p:blipFill rotWithShape="1">
          <a:blip r:embed="rId2"/>
          <a:srcRect l="6543" r="6543"/>
          <a:stretch/>
        </p:blipFill>
        <p:spPr>
          <a:xfrm>
            <a:off x="7073759" y="402462"/>
            <a:ext cx="5121417" cy="5644922"/>
          </a:xfrm>
          <a:prstGeom prst="rect">
            <a:avLst/>
          </a:prstGeom>
        </p:spPr>
      </p:pic>
    </p:spTree>
    <p:extLst>
      <p:ext uri="{BB962C8B-B14F-4D97-AF65-F5344CB8AC3E}">
        <p14:creationId xmlns:p14="http://schemas.microsoft.com/office/powerpoint/2010/main" val="2066264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nl-NL" dirty="0"/>
          </a:p>
        </p:txBody>
      </p:sp>
      <p:sp>
        <p:nvSpPr>
          <p:cNvPr id="3" name="Title 2"/>
          <p:cNvSpPr>
            <a:spLocks noGrp="1"/>
          </p:cNvSpPr>
          <p:nvPr>
            <p:ph type="title"/>
          </p:nvPr>
        </p:nvSpPr>
        <p:spPr>
          <a:xfrm>
            <a:off x="2644590" y="1052736"/>
            <a:ext cx="7664860" cy="2736304"/>
          </a:xfrm>
        </p:spPr>
        <p:txBody>
          <a:bodyPr/>
          <a:lstStyle/>
          <a:p>
            <a:r>
              <a:rPr lang="en-US" sz="3600" dirty="0"/>
              <a:t>	</a:t>
            </a:r>
            <a:r>
              <a:rPr lang="en-US" dirty="0">
                <a:latin typeface="Minion" panose="02000503070000020003" pitchFamily="2" charset="0"/>
              </a:rPr>
              <a:t>Financial support</a:t>
            </a:r>
            <a:endParaRPr lang="nl-NL" dirty="0">
              <a:latin typeface="Minion" panose="02000503070000020003" pitchFamily="2" charset="0"/>
            </a:endParaRPr>
          </a:p>
        </p:txBody>
      </p:sp>
      <p:sp>
        <p:nvSpPr>
          <p:cNvPr id="4" name="Slide Number Placeholder 3"/>
          <p:cNvSpPr>
            <a:spLocks noGrp="1"/>
          </p:cNvSpPr>
          <p:nvPr>
            <p:ph type="sldNum" sz="quarter" idx="4"/>
          </p:nvPr>
        </p:nvSpPr>
        <p:spPr/>
        <p:txBody>
          <a:bodyPr/>
          <a:lstStyle/>
          <a:p>
            <a:pPr>
              <a:defRPr/>
            </a:pPr>
            <a:fld id="{5EE7099E-8998-4851-915A-4F4831808297}" type="slidenum">
              <a:rPr lang="nl-NL">
                <a:solidFill>
                  <a:srgbClr val="FFFFFF"/>
                </a:solidFill>
                <a:latin typeface="Georgia"/>
              </a:rPr>
              <a:pPr>
                <a:defRPr/>
              </a:pPr>
              <a:t>20</a:t>
            </a:fld>
            <a:endParaRPr lang="nl-NL">
              <a:solidFill>
                <a:srgbClr val="FFFFFF"/>
              </a:solidFill>
              <a:latin typeface="Georgia"/>
            </a:endParaRPr>
          </a:p>
        </p:txBody>
      </p:sp>
    </p:spTree>
    <p:extLst>
      <p:ext uri="{BB962C8B-B14F-4D97-AF65-F5344CB8AC3E}">
        <p14:creationId xmlns:p14="http://schemas.microsoft.com/office/powerpoint/2010/main" val="984590442"/>
      </p:ext>
    </p:extLst>
  </p:cSld>
  <p:clrMapOvr>
    <a:masterClrMapping/>
  </p:clrMapOvr>
  <p:transition spd="slow">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04662" y="260648"/>
            <a:ext cx="11389024" cy="432048"/>
          </a:xfrm>
        </p:spPr>
        <p:txBody>
          <a:bodyPr/>
          <a:lstStyle/>
          <a:p>
            <a:r>
              <a:rPr lang="en-US" altLang="nl-NL" dirty="0">
                <a:solidFill>
                  <a:srgbClr val="002060"/>
                </a:solidFill>
                <a:latin typeface="Minion" panose="02000503070000020003" pitchFamily="2" charset="0"/>
              </a:rPr>
              <a:t>Financial Aid: options</a:t>
            </a:r>
            <a:endParaRPr lang="nl-NL" altLang="nl-NL" dirty="0">
              <a:solidFill>
                <a:srgbClr val="002060"/>
              </a:solidFill>
              <a:latin typeface="Minion" panose="02000503070000020003" pitchFamily="2" charset="0"/>
            </a:endParaRPr>
          </a:p>
        </p:txBody>
      </p:sp>
      <p:sp>
        <p:nvSpPr>
          <p:cNvPr id="3" name="Content Placeholder 2"/>
          <p:cNvSpPr>
            <a:spLocks noGrp="1"/>
          </p:cNvSpPr>
          <p:nvPr>
            <p:ph idx="1"/>
          </p:nvPr>
        </p:nvSpPr>
        <p:spPr>
          <a:xfrm>
            <a:off x="624743" y="980728"/>
            <a:ext cx="4970376" cy="5472608"/>
          </a:xfrm>
        </p:spPr>
        <p:txBody>
          <a:bodyPr>
            <a:normAutofit/>
          </a:bodyPr>
          <a:lstStyle/>
          <a:p>
            <a:pPr marL="457200" indent="-457200">
              <a:buFont typeface="Arial" panose="020B0604020202020204" pitchFamily="34" charset="0"/>
              <a:buChar char="•"/>
              <a:defRPr/>
            </a:pPr>
            <a:r>
              <a:rPr lang="en-US" sz="2400" dirty="0">
                <a:solidFill>
                  <a:schemeClr val="bg2"/>
                </a:solidFill>
                <a:latin typeface="Minion" panose="02000503070000020003" pitchFamily="2" charset="0"/>
              </a:rPr>
              <a:t>Erasmus+ grant</a:t>
            </a:r>
          </a:p>
          <a:p>
            <a:pPr marL="457200" indent="-457200">
              <a:buFont typeface="Arial" panose="020B0604020202020204" pitchFamily="34" charset="0"/>
              <a:buChar char="•"/>
              <a:defRPr/>
            </a:pPr>
            <a:r>
              <a:rPr lang="en-US" sz="2400" dirty="0">
                <a:solidFill>
                  <a:schemeClr val="bg2"/>
                </a:solidFill>
                <a:latin typeface="Minion" panose="02000503070000020003" pitchFamily="2" charset="0"/>
              </a:rPr>
              <a:t>Leiden University Fund OV allowance (for Dutch students only)</a:t>
            </a:r>
          </a:p>
          <a:p>
            <a:pPr marL="457200" indent="-457200">
              <a:buFont typeface="Arial" panose="020B0604020202020204" pitchFamily="34" charset="0"/>
              <a:buChar char="•"/>
              <a:defRPr/>
            </a:pPr>
            <a:r>
              <a:rPr lang="en-US" sz="2400" dirty="0">
                <a:solidFill>
                  <a:schemeClr val="bg2"/>
                </a:solidFill>
                <a:latin typeface="Minion" panose="02000503070000020003" pitchFamily="2" charset="0"/>
              </a:rPr>
              <a:t>LUSTRA+ grant</a:t>
            </a:r>
          </a:p>
          <a:p>
            <a:pPr marL="457200" indent="-457200">
              <a:buFont typeface="Arial" panose="020B0604020202020204" pitchFamily="34" charset="0"/>
              <a:buChar char="•"/>
              <a:defRPr/>
            </a:pPr>
            <a:r>
              <a:rPr lang="en-US" sz="2400" dirty="0">
                <a:solidFill>
                  <a:schemeClr val="bg2"/>
                </a:solidFill>
                <a:latin typeface="Minion" panose="02000503070000020003" pitchFamily="2" charset="0"/>
              </a:rPr>
              <a:t>Holland Scholarship</a:t>
            </a:r>
          </a:p>
          <a:p>
            <a:pPr marL="457200" indent="-457200">
              <a:buFont typeface="Arial" panose="020B0604020202020204" pitchFamily="34" charset="0"/>
              <a:buChar char="•"/>
              <a:defRPr/>
            </a:pPr>
            <a:r>
              <a:rPr lang="en-US" sz="2400" dirty="0">
                <a:solidFill>
                  <a:schemeClr val="bg2"/>
                </a:solidFill>
                <a:latin typeface="Minion" panose="02000503070000020003" pitchFamily="2" charset="0"/>
              </a:rPr>
              <a:t>LUF/ LISF</a:t>
            </a:r>
          </a:p>
          <a:p>
            <a:pPr>
              <a:defRPr/>
            </a:pPr>
            <a:endParaRPr lang="en-US" sz="2400" dirty="0">
              <a:solidFill>
                <a:schemeClr val="bg2"/>
              </a:solidFill>
              <a:latin typeface="Minion" panose="02000503070000020003" pitchFamily="2" charset="0"/>
            </a:endParaRPr>
          </a:p>
          <a:p>
            <a:pPr>
              <a:defRPr/>
            </a:pPr>
            <a:r>
              <a:rPr lang="en-US" sz="2400" dirty="0">
                <a:solidFill>
                  <a:schemeClr val="bg2"/>
                </a:solidFill>
                <a:latin typeface="Minion" panose="02000503070000020003" pitchFamily="2" charset="0"/>
              </a:rPr>
              <a:t>Advantage of an official exchange (like Erasmus)</a:t>
            </a:r>
          </a:p>
          <a:p>
            <a:pPr lvl="1">
              <a:buFont typeface="Arial" pitchFamily="34" charset="0"/>
              <a:buChar char="•"/>
              <a:defRPr/>
            </a:pPr>
            <a:r>
              <a:rPr lang="en-US" sz="2400" dirty="0">
                <a:solidFill>
                  <a:schemeClr val="bg2"/>
                </a:solidFill>
                <a:latin typeface="Minion" panose="02000503070000020003" pitchFamily="2" charset="0"/>
              </a:rPr>
              <a:t> No extra tuition fees.</a:t>
            </a:r>
          </a:p>
          <a:p>
            <a:pPr lvl="1">
              <a:buFont typeface="Arial" pitchFamily="34" charset="0"/>
              <a:buChar char="•"/>
              <a:defRPr/>
            </a:pPr>
            <a:r>
              <a:rPr lang="en-US" sz="2400" dirty="0">
                <a:solidFill>
                  <a:schemeClr val="bg2"/>
                </a:solidFill>
                <a:latin typeface="Minion" panose="02000503070000020003" pitchFamily="2" charset="0"/>
              </a:rPr>
              <a:t> Funding is easier</a:t>
            </a:r>
            <a:r>
              <a:rPr lang="en-US" sz="2400" dirty="0">
                <a:solidFill>
                  <a:schemeClr val="bg2"/>
                </a:solidFill>
                <a:latin typeface="+mn-lt"/>
              </a:rPr>
              <a:t>.</a:t>
            </a:r>
          </a:p>
          <a:p>
            <a:pPr lvl="1">
              <a:defRPr/>
            </a:pPr>
            <a:endParaRPr lang="en-US" dirty="0">
              <a:solidFill>
                <a:schemeClr val="tx1"/>
              </a:solidFill>
              <a:latin typeface="+mn-lt"/>
            </a:endParaRPr>
          </a:p>
          <a:p>
            <a:pPr lvl="1">
              <a:defRPr/>
            </a:pPr>
            <a:endParaRPr lang="en-US" dirty="0">
              <a:solidFill>
                <a:schemeClr val="tx1"/>
              </a:solidFill>
              <a:latin typeface="+mn-lt"/>
            </a:endParaRPr>
          </a:p>
          <a:p>
            <a:pPr>
              <a:defRPr/>
            </a:pPr>
            <a:endParaRPr lang="en-US" dirty="0">
              <a:solidFill>
                <a:schemeClr val="tx1"/>
              </a:solidFill>
              <a:latin typeface="+mn-lt"/>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4175" t="6951" r="16526" b="25850"/>
          <a:stretch/>
        </p:blipFill>
        <p:spPr>
          <a:xfrm>
            <a:off x="5861646" y="1839068"/>
            <a:ext cx="6336704" cy="4608512"/>
          </a:xfrm>
          <a:prstGeom prst="rect">
            <a:avLst/>
          </a:prstGeom>
        </p:spPr>
      </p:pic>
    </p:spTree>
    <p:extLst>
      <p:ext uri="{BB962C8B-B14F-4D97-AF65-F5344CB8AC3E}">
        <p14:creationId xmlns:p14="http://schemas.microsoft.com/office/powerpoint/2010/main" val="41407096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2060"/>
                </a:solidFill>
                <a:latin typeface="Minion" panose="02000503070000020003" pitchFamily="2" charset="0"/>
              </a:rPr>
              <a:t>Erasmus+ study grant for Faculty exchange</a:t>
            </a:r>
            <a:endParaRPr lang="en-GB" dirty="0">
              <a:solidFill>
                <a:srgbClr val="002060"/>
              </a:solidFill>
              <a:latin typeface="Minion" panose="02000503070000020003" pitchFamily="2" charset="0"/>
            </a:endParaRPr>
          </a:p>
        </p:txBody>
      </p:sp>
      <p:sp>
        <p:nvSpPr>
          <p:cNvPr id="3" name="Vertical Text Placeholder 2"/>
          <p:cNvSpPr>
            <a:spLocks noGrp="1"/>
          </p:cNvSpPr>
          <p:nvPr>
            <p:ph type="body" orient="vert" idx="1"/>
          </p:nvPr>
        </p:nvSpPr>
        <p:spPr/>
        <p:txBody>
          <a:bodyPr>
            <a:normAutofit/>
          </a:bodyPr>
          <a:lstStyle/>
          <a:p>
            <a:pPr marL="0" indent="0">
              <a:buNone/>
            </a:pPr>
            <a:r>
              <a:rPr lang="en-US" sz="2400" dirty="0">
                <a:latin typeface="Minion" panose="02000503070000020003" pitchFamily="2" charset="0"/>
              </a:rPr>
              <a:t>After you have been selected for a spot, apply for an Erasmus+ grant:</a:t>
            </a:r>
          </a:p>
          <a:p>
            <a:r>
              <a:rPr lang="en-US" sz="2400" dirty="0">
                <a:latin typeface="Minion" panose="02000503070000020003" pitchFamily="2" charset="0"/>
                <a:hlinkClick r:id="rId2"/>
              </a:rPr>
              <a:t>www.student.universiteitleiden.nl/en/scholarships/sea/erasmus-for-studies</a:t>
            </a:r>
            <a:endParaRPr lang="en-US" sz="2400" dirty="0">
              <a:latin typeface="Minion" panose="02000503070000020003" pitchFamily="2" charset="0"/>
            </a:endParaRPr>
          </a:p>
          <a:p>
            <a:endParaRPr lang="en-US" sz="2400" dirty="0">
              <a:latin typeface="Minion" panose="02000503070000020003" pitchFamily="2" charset="0"/>
            </a:endParaRPr>
          </a:p>
          <a:p>
            <a:pPr marL="0" indent="0">
              <a:buNone/>
            </a:pPr>
            <a:r>
              <a:rPr lang="en-US" sz="2400" dirty="0">
                <a:latin typeface="Minion" panose="02000503070000020003" pitchFamily="2" charset="0"/>
              </a:rPr>
              <a:t>Note that your grant is </a:t>
            </a:r>
            <a:r>
              <a:rPr lang="en-US" sz="2400" b="1" dirty="0">
                <a:latin typeface="Minion" panose="02000503070000020003" pitchFamily="2" charset="0"/>
              </a:rPr>
              <a:t>not sufficient </a:t>
            </a:r>
            <a:r>
              <a:rPr lang="en-US" sz="2400" dirty="0">
                <a:latin typeface="Minion" panose="02000503070000020003" pitchFamily="2" charset="0"/>
              </a:rPr>
              <a:t>to cover all (extra) costs.</a:t>
            </a:r>
          </a:p>
          <a:p>
            <a:pPr marL="0" indent="0">
              <a:buNone/>
            </a:pPr>
            <a:endParaRPr lang="en-US" sz="2400" dirty="0">
              <a:latin typeface="Minion" panose="02000503070000020003" pitchFamily="2" charset="0"/>
            </a:endParaRPr>
          </a:p>
          <a:p>
            <a:pPr marL="0" indent="0">
              <a:buNone/>
            </a:pPr>
            <a:r>
              <a:rPr lang="en-US" sz="2400" dirty="0">
                <a:latin typeface="Minion" panose="02000503070000020003" pitchFamily="2" charset="0"/>
              </a:rPr>
              <a:t>In 2022 the monthly allowance ranged from </a:t>
            </a:r>
          </a:p>
          <a:p>
            <a:pPr marL="0" indent="0">
              <a:buNone/>
            </a:pPr>
            <a:r>
              <a:rPr lang="en-US" sz="2400" dirty="0">
                <a:latin typeface="Minion" panose="02000503070000020003" pitchFamily="2" charset="0"/>
              </a:rPr>
              <a:t>€240 to  €360 per month, depending on the</a:t>
            </a:r>
          </a:p>
          <a:p>
            <a:pPr marL="0" indent="0">
              <a:buNone/>
            </a:pPr>
            <a:r>
              <a:rPr lang="en-US" sz="2400" dirty="0">
                <a:latin typeface="Minion" panose="02000503070000020003" pitchFamily="2" charset="0"/>
                <a:hlinkClick r:id="rId3"/>
              </a:rPr>
              <a:t>host country</a:t>
            </a:r>
            <a:r>
              <a:rPr lang="en-US" sz="2400" dirty="0">
                <a:latin typeface="Minion" panose="02000503070000020003" pitchFamily="2" charset="0"/>
              </a:rPr>
              <a:t>.</a:t>
            </a:r>
          </a:p>
          <a:p>
            <a:pPr marL="0" indent="0">
              <a:buNone/>
            </a:pPr>
            <a:endParaRPr lang="en-US" sz="2800" dirty="0"/>
          </a:p>
          <a:p>
            <a:pPr marL="0" indent="0">
              <a:buNone/>
            </a:pPr>
            <a:endParaRPr lang="en-US" sz="2400" dirty="0"/>
          </a:p>
          <a:p>
            <a:pPr marL="0" indent="0">
              <a:buNone/>
            </a:pPr>
            <a:endParaRPr lang="en-GB" sz="24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4149" y="3455414"/>
            <a:ext cx="4084201" cy="2625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638391"/>
      </p:ext>
    </p:extLst>
  </p:cSld>
  <p:clrMapOvr>
    <a:masterClrMapping/>
  </p:clrMapOvr>
  <p:transition spd="slow">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2060"/>
                </a:solidFill>
                <a:latin typeface="Minion" panose="02000503070000020003" pitchFamily="2" charset="0"/>
              </a:rPr>
              <a:t>Important dates</a:t>
            </a:r>
            <a:r>
              <a:rPr lang="en-US" dirty="0">
                <a:solidFill>
                  <a:srgbClr val="0000CC"/>
                </a:solidFill>
                <a:latin typeface="Minion" panose="02000503070000020003" pitchFamily="2" charset="0"/>
              </a:rPr>
              <a:t>	</a:t>
            </a:r>
            <a:endParaRPr lang="nl-NL" dirty="0">
              <a:solidFill>
                <a:srgbClr val="0000CC"/>
              </a:solidFill>
              <a:latin typeface="Minion" panose="02000503070000020003" pitchFamily="2" charset="0"/>
            </a:endParaRPr>
          </a:p>
        </p:txBody>
      </p:sp>
      <p:sp>
        <p:nvSpPr>
          <p:cNvPr id="3" name="Content Placeholder 2"/>
          <p:cNvSpPr>
            <a:spLocks noGrp="1"/>
          </p:cNvSpPr>
          <p:nvPr>
            <p:ph idx="1"/>
          </p:nvPr>
        </p:nvSpPr>
        <p:spPr/>
        <p:txBody>
          <a:bodyPr>
            <a:normAutofit lnSpcReduction="10000"/>
          </a:bodyPr>
          <a:lstStyle/>
          <a:p>
            <a:r>
              <a:rPr lang="en-US" sz="2400" b="1" i="1" u="sng" dirty="0">
                <a:solidFill>
                  <a:srgbClr val="002060"/>
                </a:solidFill>
                <a:latin typeface="Minion" panose="02000503070000020003" pitchFamily="2" charset="0"/>
              </a:rPr>
              <a:t>December 1st</a:t>
            </a:r>
            <a:r>
              <a:rPr lang="en-US" sz="2400" b="1" i="1" dirty="0">
                <a:solidFill>
                  <a:srgbClr val="002060"/>
                </a:solidFill>
                <a:latin typeface="Minion" panose="02000503070000020003" pitchFamily="2" charset="0"/>
              </a:rPr>
              <a:t> 	</a:t>
            </a:r>
            <a:r>
              <a:rPr lang="en-US" sz="2400" dirty="0">
                <a:solidFill>
                  <a:srgbClr val="002060"/>
                </a:solidFill>
                <a:latin typeface="Minion" panose="02000503070000020003" pitchFamily="2" charset="0"/>
              </a:rPr>
              <a:t>Deadline proposal for Board of Examiners (</a:t>
            </a:r>
            <a:r>
              <a:rPr lang="en-US" sz="2400" dirty="0" err="1">
                <a:solidFill>
                  <a:srgbClr val="002060"/>
                </a:solidFill>
                <a:latin typeface="Minion" panose="02000503070000020003" pitchFamily="2" charset="0"/>
              </a:rPr>
              <a:t>UniWide</a:t>
            </a:r>
            <a:r>
              <a:rPr lang="en-US" sz="2400" dirty="0">
                <a:solidFill>
                  <a:srgbClr val="002060"/>
                </a:solidFill>
                <a:latin typeface="Minion" panose="02000503070000020003" pitchFamily="2" charset="0"/>
              </a:rPr>
              <a:t>, </a:t>
            </a:r>
            <a:br>
              <a:rPr lang="en-US" sz="2400" dirty="0">
                <a:solidFill>
                  <a:srgbClr val="002060"/>
                </a:solidFill>
                <a:latin typeface="Minion" panose="02000503070000020003" pitchFamily="2" charset="0"/>
              </a:rPr>
            </a:br>
            <a:r>
              <a:rPr lang="en-US" sz="2400" dirty="0">
                <a:solidFill>
                  <a:srgbClr val="002060"/>
                </a:solidFill>
                <a:latin typeface="Minion" panose="02000503070000020003" pitchFamily="2" charset="0"/>
              </a:rPr>
              <a:t>			</a:t>
            </a:r>
            <a:r>
              <a:rPr lang="en-US" sz="2400" dirty="0" err="1">
                <a:solidFill>
                  <a:srgbClr val="002060"/>
                </a:solidFill>
                <a:latin typeface="Minion" panose="02000503070000020003" pitchFamily="2" charset="0"/>
              </a:rPr>
              <a:t>prediscussed</a:t>
            </a:r>
            <a:r>
              <a:rPr lang="en-US" sz="2400" dirty="0">
                <a:solidFill>
                  <a:srgbClr val="002060"/>
                </a:solidFill>
                <a:latin typeface="Minion" panose="02000503070000020003" pitchFamily="2" charset="0"/>
              </a:rPr>
              <a:t> with study adviser) </a:t>
            </a:r>
          </a:p>
          <a:p>
            <a:r>
              <a:rPr lang="en-US" sz="2400" b="1" i="1" u="sng" dirty="0">
                <a:solidFill>
                  <a:srgbClr val="002060"/>
                </a:solidFill>
                <a:latin typeface="Minion" panose="02000503070000020003" pitchFamily="2" charset="0"/>
              </a:rPr>
              <a:t>December 1st</a:t>
            </a:r>
            <a:r>
              <a:rPr lang="en-US" sz="2400" b="1" i="1" dirty="0">
                <a:solidFill>
                  <a:srgbClr val="002060"/>
                </a:solidFill>
                <a:latin typeface="Minion" panose="02000503070000020003" pitchFamily="2" charset="0"/>
              </a:rPr>
              <a:t> 	</a:t>
            </a:r>
            <a:r>
              <a:rPr lang="en-US" sz="2400" dirty="0">
                <a:solidFill>
                  <a:srgbClr val="002060"/>
                </a:solidFill>
                <a:latin typeface="Minion" panose="02000503070000020003" pitchFamily="2" charset="0"/>
              </a:rPr>
              <a:t>Deadline application </a:t>
            </a:r>
            <a:r>
              <a:rPr lang="en-US" sz="2400" dirty="0" err="1">
                <a:solidFill>
                  <a:srgbClr val="002060"/>
                </a:solidFill>
                <a:latin typeface="Minion" panose="02000503070000020003" pitchFamily="2" charset="0"/>
              </a:rPr>
              <a:t>UniWide</a:t>
            </a:r>
            <a:r>
              <a:rPr lang="en-US" sz="2400" dirty="0">
                <a:solidFill>
                  <a:srgbClr val="002060"/>
                </a:solidFill>
                <a:latin typeface="Minion" panose="02000503070000020003" pitchFamily="2" charset="0"/>
              </a:rPr>
              <a:t> exchange</a:t>
            </a:r>
          </a:p>
          <a:p>
            <a:r>
              <a:rPr lang="en-US" sz="2400" b="1" i="1" u="sng" dirty="0">
                <a:solidFill>
                  <a:srgbClr val="002060"/>
                </a:solidFill>
                <a:latin typeface="Minion" panose="02000503070000020003" pitchFamily="2" charset="0"/>
              </a:rPr>
              <a:t>February 15th </a:t>
            </a:r>
            <a:r>
              <a:rPr lang="en-US" sz="2400" b="1" i="1" dirty="0">
                <a:solidFill>
                  <a:srgbClr val="002060"/>
                </a:solidFill>
                <a:latin typeface="Minion" panose="02000503070000020003" pitchFamily="2" charset="0"/>
              </a:rPr>
              <a:t>	</a:t>
            </a:r>
            <a:r>
              <a:rPr lang="en-US" sz="2400" dirty="0">
                <a:solidFill>
                  <a:srgbClr val="002060"/>
                </a:solidFill>
                <a:latin typeface="Minion" panose="02000503070000020003" pitchFamily="2" charset="0"/>
              </a:rPr>
              <a:t>Deadline application Erasmus+ exchange (Faculty Exchange)</a:t>
            </a:r>
          </a:p>
          <a:p>
            <a:r>
              <a:rPr lang="en-US" sz="2400" b="1" i="1" u="sng" dirty="0">
                <a:solidFill>
                  <a:srgbClr val="002060"/>
                </a:solidFill>
                <a:latin typeface="Minion" panose="02000503070000020003" pitchFamily="2" charset="0"/>
              </a:rPr>
              <a:t>March-April</a:t>
            </a:r>
            <a:r>
              <a:rPr lang="en-US" sz="2400" dirty="0">
                <a:solidFill>
                  <a:srgbClr val="002060"/>
                </a:solidFill>
                <a:latin typeface="Minion" panose="02000503070000020003" pitchFamily="2" charset="0"/>
              </a:rPr>
              <a:t>	Apply at exchange university (confer w. exchange coordinator)</a:t>
            </a:r>
          </a:p>
          <a:p>
            <a:r>
              <a:rPr lang="en-US" sz="2400" dirty="0">
                <a:solidFill>
                  <a:srgbClr val="002060"/>
                </a:solidFill>
                <a:latin typeface="Minion" panose="02000503070000020003" pitchFamily="2" charset="0"/>
              </a:rPr>
              <a:t>			Apply for funding</a:t>
            </a:r>
          </a:p>
          <a:p>
            <a:r>
              <a:rPr lang="en-US" sz="2400" dirty="0">
                <a:solidFill>
                  <a:srgbClr val="002060"/>
                </a:solidFill>
                <a:latin typeface="Minion" panose="02000503070000020003" pitchFamily="2" charset="0"/>
              </a:rPr>
              <a:t>			Archaeology Kick-Off meeting – date to be determined</a:t>
            </a:r>
          </a:p>
          <a:p>
            <a:r>
              <a:rPr lang="en-US" sz="2400" b="1" i="1" u="sng" dirty="0">
                <a:solidFill>
                  <a:srgbClr val="002060"/>
                </a:solidFill>
                <a:latin typeface="Minion" panose="02000503070000020003" pitchFamily="2" charset="0"/>
              </a:rPr>
              <a:t>April 1st 2022 </a:t>
            </a:r>
            <a:r>
              <a:rPr lang="en-US" dirty="0">
                <a:solidFill>
                  <a:srgbClr val="002060"/>
                </a:solidFill>
                <a:latin typeface="Minion" panose="02000503070000020003" pitchFamily="2" charset="0"/>
              </a:rPr>
              <a:t>	</a:t>
            </a:r>
            <a:r>
              <a:rPr lang="en-US" sz="2400" dirty="0">
                <a:solidFill>
                  <a:srgbClr val="002060"/>
                </a:solidFill>
                <a:latin typeface="Minion" panose="02000503070000020003" pitchFamily="2" charset="0"/>
              </a:rPr>
              <a:t>deadline Holland Scholarship (excellent students)</a:t>
            </a:r>
          </a:p>
          <a:p>
            <a:r>
              <a:rPr lang="en-US" sz="2400" dirty="0">
                <a:solidFill>
                  <a:srgbClr val="002060"/>
                </a:solidFill>
                <a:latin typeface="Minion" panose="02000503070000020003" pitchFamily="2" charset="0"/>
              </a:rPr>
              <a:t>			</a:t>
            </a:r>
          </a:p>
          <a:p>
            <a:r>
              <a:rPr lang="en-US" sz="2400" b="1" i="1" u="sng" dirty="0">
                <a:solidFill>
                  <a:srgbClr val="002060"/>
                </a:solidFill>
                <a:latin typeface="Minion" panose="02000503070000020003" pitchFamily="2" charset="0"/>
              </a:rPr>
              <a:t>Mai/June </a:t>
            </a:r>
            <a:r>
              <a:rPr lang="en-US" sz="2400" i="1" dirty="0">
                <a:solidFill>
                  <a:srgbClr val="002060"/>
                </a:solidFill>
                <a:latin typeface="Minion" panose="02000503070000020003" pitchFamily="2" charset="0"/>
              </a:rPr>
              <a:t>	</a:t>
            </a:r>
            <a:r>
              <a:rPr lang="en-US" sz="2400" dirty="0">
                <a:solidFill>
                  <a:srgbClr val="002060"/>
                </a:solidFill>
                <a:latin typeface="Minion" panose="02000503070000020003" pitchFamily="2" charset="0"/>
              </a:rPr>
              <a:t>Apply for Erasmus+ scholarship</a:t>
            </a:r>
          </a:p>
          <a:p>
            <a:r>
              <a:rPr lang="en-US" sz="2400" dirty="0">
                <a:solidFill>
                  <a:srgbClr val="002060"/>
                </a:solidFill>
                <a:latin typeface="Minion" panose="02000503070000020003" pitchFamily="2" charset="0"/>
              </a:rPr>
              <a:t>			Submit your Learning Agreement </a:t>
            </a:r>
          </a:p>
          <a:p>
            <a:endParaRPr lang="en-US" sz="2400" dirty="0">
              <a:solidFill>
                <a:schemeClr val="tx1"/>
              </a:solidFill>
              <a:latin typeface="+mn-lt"/>
            </a:endParaRPr>
          </a:p>
          <a:p>
            <a:endParaRPr lang="nl-NL" sz="2400" dirty="0">
              <a:solidFill>
                <a:schemeClr val="tx1"/>
              </a:solidFill>
              <a:latin typeface="+mn-lt"/>
            </a:endParaRPr>
          </a:p>
        </p:txBody>
      </p:sp>
    </p:spTree>
    <p:extLst>
      <p:ext uri="{BB962C8B-B14F-4D97-AF65-F5344CB8AC3E}">
        <p14:creationId xmlns:p14="http://schemas.microsoft.com/office/powerpoint/2010/main" val="14835146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2060"/>
                </a:solidFill>
                <a:latin typeface="Minion" panose="02000503070000020003" pitchFamily="2" charset="0"/>
              </a:rPr>
              <a:t>Health and Safety</a:t>
            </a:r>
          </a:p>
        </p:txBody>
      </p:sp>
      <p:sp>
        <p:nvSpPr>
          <p:cNvPr id="3" name="Vertical Text Placeholder 2"/>
          <p:cNvSpPr>
            <a:spLocks noGrp="1"/>
          </p:cNvSpPr>
          <p:nvPr>
            <p:ph type="body" orient="vert" idx="1"/>
          </p:nvPr>
        </p:nvSpPr>
        <p:spPr>
          <a:xfrm>
            <a:off x="410543" y="1196752"/>
            <a:ext cx="7926761" cy="4795836"/>
          </a:xfrm>
        </p:spPr>
        <p:txBody>
          <a:bodyPr>
            <a:normAutofit/>
          </a:bodyPr>
          <a:lstStyle/>
          <a:p>
            <a:pPr marL="0" indent="0">
              <a:buNone/>
            </a:pPr>
            <a:r>
              <a:rPr lang="nl-NL" sz="2400" dirty="0">
                <a:latin typeface="Minion" panose="02000503070000020003" pitchFamily="2" charset="0"/>
              </a:rPr>
              <a:t>It is </a:t>
            </a:r>
            <a:r>
              <a:rPr lang="nl-NL" sz="2400" dirty="0" err="1">
                <a:latin typeface="Minion" panose="02000503070000020003" pitchFamily="2" charset="0"/>
              </a:rPr>
              <a:t>very</a:t>
            </a:r>
            <a:r>
              <a:rPr lang="nl-NL" sz="2400" dirty="0">
                <a:latin typeface="Minion" panose="02000503070000020003" pitchFamily="2" charset="0"/>
              </a:rPr>
              <a:t> important </a:t>
            </a:r>
            <a:r>
              <a:rPr lang="nl-NL" sz="2400" dirty="0" err="1">
                <a:latin typeface="Minion" panose="02000503070000020003" pitchFamily="2" charset="0"/>
              </a:rPr>
              <a:t>that</a:t>
            </a:r>
            <a:r>
              <a:rPr lang="nl-NL" sz="2400" dirty="0">
                <a:latin typeface="Minion" panose="02000503070000020003" pitchFamily="2" charset="0"/>
              </a:rPr>
              <a:t> </a:t>
            </a:r>
            <a:r>
              <a:rPr lang="nl-NL" sz="2400" dirty="0" err="1">
                <a:latin typeface="Minion" panose="02000503070000020003" pitchFamily="2" charset="0"/>
              </a:rPr>
              <a:t>you</a:t>
            </a:r>
            <a:r>
              <a:rPr lang="nl-NL" sz="2400" dirty="0">
                <a:latin typeface="Minion" panose="02000503070000020003" pitchFamily="2" charset="0"/>
              </a:rPr>
              <a:t> go </a:t>
            </a:r>
            <a:r>
              <a:rPr lang="nl-NL" sz="2400" dirty="0" err="1">
                <a:latin typeface="Minion" panose="02000503070000020003" pitchFamily="2" charset="0"/>
              </a:rPr>
              <a:t>abroad</a:t>
            </a:r>
            <a:r>
              <a:rPr lang="nl-NL" sz="2400" dirty="0">
                <a:latin typeface="Minion" panose="02000503070000020003" pitchFamily="2" charset="0"/>
              </a:rPr>
              <a:t> well </a:t>
            </a:r>
            <a:r>
              <a:rPr lang="nl-NL" sz="2400" dirty="0" err="1">
                <a:latin typeface="Minion" panose="02000503070000020003" pitchFamily="2" charset="0"/>
              </a:rPr>
              <a:t>prepared</a:t>
            </a:r>
            <a:r>
              <a:rPr lang="nl-NL" sz="2400" dirty="0">
                <a:latin typeface="Minion" panose="02000503070000020003" pitchFamily="2" charset="0"/>
              </a:rPr>
              <a:t>! </a:t>
            </a:r>
          </a:p>
          <a:p>
            <a:pPr marL="0" indent="0">
              <a:buNone/>
            </a:pPr>
            <a:endParaRPr lang="nl-NL" sz="2400" dirty="0">
              <a:latin typeface="Minion" panose="02000503070000020003" pitchFamily="2" charset="0"/>
            </a:endParaRPr>
          </a:p>
          <a:p>
            <a:pPr marL="0" indent="0">
              <a:buNone/>
            </a:pPr>
            <a:r>
              <a:rPr lang="nl-NL" sz="2400" dirty="0" err="1">
                <a:latin typeface="Minion" panose="02000503070000020003" pitchFamily="2" charset="0"/>
              </a:rPr>
              <a:t>You</a:t>
            </a:r>
            <a:r>
              <a:rPr lang="nl-NL" sz="2400" dirty="0">
                <a:latin typeface="Minion" panose="02000503070000020003" pitchFamily="2" charset="0"/>
              </a:rPr>
              <a:t> are </a:t>
            </a:r>
            <a:r>
              <a:rPr lang="nl-NL" sz="2400" dirty="0" err="1">
                <a:latin typeface="Minion" panose="02000503070000020003" pitchFamily="2" charset="0"/>
              </a:rPr>
              <a:t>obliged</a:t>
            </a:r>
            <a:r>
              <a:rPr lang="nl-NL" sz="2400" dirty="0">
                <a:latin typeface="Minion" panose="02000503070000020003" pitchFamily="2" charset="0"/>
              </a:rPr>
              <a:t>, </a:t>
            </a:r>
            <a:r>
              <a:rPr lang="nl-NL" sz="2400" dirty="0" err="1">
                <a:latin typeface="Minion" panose="02000503070000020003" pitchFamily="2" charset="0"/>
              </a:rPr>
              <a:t>for</a:t>
            </a:r>
            <a:r>
              <a:rPr lang="nl-NL" sz="2400" dirty="0">
                <a:latin typeface="Minion" panose="02000503070000020003" pitchFamily="2" charset="0"/>
              </a:rPr>
              <a:t> </a:t>
            </a:r>
            <a:r>
              <a:rPr lang="nl-NL" sz="2400" dirty="0" err="1">
                <a:latin typeface="Minion" panose="02000503070000020003" pitchFamily="2" charset="0"/>
              </a:rPr>
              <a:t>example</a:t>
            </a:r>
            <a:r>
              <a:rPr lang="nl-NL" sz="2400" dirty="0">
                <a:latin typeface="Minion" panose="02000503070000020003" pitchFamily="2" charset="0"/>
              </a:rPr>
              <a:t>, </a:t>
            </a:r>
            <a:r>
              <a:rPr lang="nl-NL" sz="2400" dirty="0" err="1">
                <a:latin typeface="Minion" panose="02000503070000020003" pitchFamily="2" charset="0"/>
              </a:rPr>
              <a:t>to</a:t>
            </a:r>
            <a:r>
              <a:rPr lang="nl-NL" sz="2400" dirty="0">
                <a:latin typeface="Minion" panose="02000503070000020003" pitchFamily="2" charset="0"/>
              </a:rPr>
              <a:t> take out a </a:t>
            </a:r>
            <a:r>
              <a:rPr lang="nl-NL" sz="2400" dirty="0" err="1">
                <a:latin typeface="Minion" panose="02000503070000020003" pitchFamily="2" charset="0"/>
              </a:rPr>
              <a:t>good</a:t>
            </a:r>
            <a:r>
              <a:rPr lang="nl-NL" sz="2400" dirty="0">
                <a:latin typeface="Minion" panose="02000503070000020003" pitchFamily="2" charset="0"/>
              </a:rPr>
              <a:t> </a:t>
            </a:r>
            <a:r>
              <a:rPr lang="nl-NL" sz="2400" dirty="0" err="1">
                <a:latin typeface="Minion" panose="02000503070000020003" pitchFamily="2" charset="0"/>
              </a:rPr>
              <a:t>insurance</a:t>
            </a:r>
            <a:r>
              <a:rPr lang="nl-NL" sz="2400" dirty="0">
                <a:latin typeface="Minion" panose="02000503070000020003" pitchFamily="2" charset="0"/>
              </a:rPr>
              <a:t>, get </a:t>
            </a:r>
            <a:r>
              <a:rPr lang="nl-NL" sz="2400" dirty="0" err="1">
                <a:latin typeface="Minion" panose="02000503070000020003" pitchFamily="2" charset="0"/>
              </a:rPr>
              <a:t>the</a:t>
            </a:r>
            <a:r>
              <a:rPr lang="nl-NL" sz="2400" dirty="0">
                <a:latin typeface="Minion" panose="02000503070000020003" pitchFamily="2" charset="0"/>
              </a:rPr>
              <a:t> </a:t>
            </a:r>
            <a:r>
              <a:rPr lang="nl-NL" sz="2400" dirty="0" err="1">
                <a:latin typeface="Minion" panose="02000503070000020003" pitchFamily="2" charset="0"/>
              </a:rPr>
              <a:t>necessary</a:t>
            </a:r>
            <a:r>
              <a:rPr lang="nl-NL" sz="2400" dirty="0">
                <a:latin typeface="Minion" panose="02000503070000020003" pitchFamily="2" charset="0"/>
              </a:rPr>
              <a:t> </a:t>
            </a:r>
            <a:r>
              <a:rPr lang="nl-NL" sz="2400" dirty="0" err="1">
                <a:latin typeface="Minion" panose="02000503070000020003" pitchFamily="2" charset="0"/>
              </a:rPr>
              <a:t>vaccinations</a:t>
            </a:r>
            <a:r>
              <a:rPr lang="nl-NL" sz="2400" dirty="0">
                <a:latin typeface="Minion" panose="02000503070000020003" pitchFamily="2" charset="0"/>
              </a:rPr>
              <a:t> </a:t>
            </a:r>
            <a:r>
              <a:rPr lang="nl-NL" sz="2400" dirty="0" err="1">
                <a:latin typeface="Minion" panose="02000503070000020003" pitchFamily="2" charset="0"/>
              </a:rPr>
              <a:t>and</a:t>
            </a:r>
            <a:r>
              <a:rPr lang="nl-NL" sz="2400" dirty="0">
                <a:latin typeface="Minion" panose="02000503070000020003" pitchFamily="2" charset="0"/>
              </a:rPr>
              <a:t> </a:t>
            </a:r>
            <a:r>
              <a:rPr lang="nl-NL" sz="2400" dirty="0" err="1">
                <a:latin typeface="Minion" panose="02000503070000020003" pitchFamily="2" charset="0"/>
              </a:rPr>
              <a:t>bring</a:t>
            </a:r>
            <a:r>
              <a:rPr lang="nl-NL" sz="2400" dirty="0">
                <a:latin typeface="Minion" panose="02000503070000020003" pitchFamily="2" charset="0"/>
              </a:rPr>
              <a:t> </a:t>
            </a:r>
            <a:r>
              <a:rPr lang="nl-NL" sz="2400" dirty="0" err="1">
                <a:latin typeface="Minion" panose="02000503070000020003" pitchFamily="2" charset="0"/>
              </a:rPr>
              <a:t>along</a:t>
            </a:r>
            <a:r>
              <a:rPr lang="nl-NL" sz="2400" dirty="0">
                <a:latin typeface="Minion" panose="02000503070000020003" pitchFamily="2" charset="0"/>
              </a:rPr>
              <a:t> </a:t>
            </a:r>
            <a:r>
              <a:rPr lang="nl-NL" sz="2400" dirty="0" err="1">
                <a:latin typeface="Minion" panose="02000503070000020003" pitchFamily="2" charset="0"/>
              </a:rPr>
              <a:t>enough</a:t>
            </a:r>
            <a:r>
              <a:rPr lang="nl-NL" sz="2400" dirty="0">
                <a:latin typeface="Minion" panose="02000503070000020003" pitchFamily="2" charset="0"/>
              </a:rPr>
              <a:t> money.</a:t>
            </a:r>
          </a:p>
          <a:p>
            <a:pPr marL="0" indent="0">
              <a:buNone/>
            </a:pPr>
            <a:r>
              <a:rPr lang="nl-NL" sz="2400" dirty="0">
                <a:latin typeface="Minion" panose="02000503070000020003" pitchFamily="2" charset="0"/>
              </a:rPr>
              <a:t>These </a:t>
            </a:r>
            <a:r>
              <a:rPr lang="nl-NL" sz="2400" dirty="0" err="1">
                <a:latin typeface="Minion" panose="02000503070000020003" pitchFamily="2" charset="0"/>
              </a:rPr>
              <a:t>and</a:t>
            </a:r>
            <a:r>
              <a:rPr lang="nl-NL" sz="2400" dirty="0">
                <a:latin typeface="Minion" panose="02000503070000020003" pitchFamily="2" charset="0"/>
              </a:rPr>
              <a:t> </a:t>
            </a:r>
            <a:r>
              <a:rPr lang="nl-NL" sz="2400" dirty="0" err="1">
                <a:latin typeface="Minion" panose="02000503070000020003" pitchFamily="2" charset="0"/>
              </a:rPr>
              <a:t>other</a:t>
            </a:r>
            <a:r>
              <a:rPr lang="nl-NL" sz="2400" dirty="0">
                <a:latin typeface="Minion" panose="02000503070000020003" pitchFamily="2" charset="0"/>
              </a:rPr>
              <a:t> </a:t>
            </a:r>
            <a:r>
              <a:rPr lang="nl-NL" sz="2400" dirty="0" err="1">
                <a:latin typeface="Minion" panose="02000503070000020003" pitchFamily="2" charset="0"/>
              </a:rPr>
              <a:t>very</a:t>
            </a:r>
            <a:r>
              <a:rPr lang="nl-NL" sz="2400" dirty="0">
                <a:latin typeface="Minion" panose="02000503070000020003" pitchFamily="2" charset="0"/>
              </a:rPr>
              <a:t> </a:t>
            </a:r>
            <a:r>
              <a:rPr lang="nl-NL" sz="2400" dirty="0" err="1">
                <a:latin typeface="Minion" panose="02000503070000020003" pitchFamily="2" charset="0"/>
              </a:rPr>
              <a:t>useful</a:t>
            </a:r>
            <a:r>
              <a:rPr lang="nl-NL" sz="2400" dirty="0">
                <a:latin typeface="Minion" panose="02000503070000020003" pitchFamily="2" charset="0"/>
              </a:rPr>
              <a:t> tips are </a:t>
            </a:r>
            <a:r>
              <a:rPr lang="nl-NL" sz="2400" dirty="0" err="1">
                <a:latin typeface="Minion" panose="02000503070000020003" pitchFamily="2" charset="0"/>
              </a:rPr>
              <a:t>mentioned</a:t>
            </a:r>
            <a:r>
              <a:rPr lang="nl-NL" sz="2400" dirty="0">
                <a:latin typeface="Minion" panose="02000503070000020003" pitchFamily="2" charset="0"/>
              </a:rPr>
              <a:t> on </a:t>
            </a:r>
            <a:r>
              <a:rPr lang="nl-NL" sz="2400" dirty="0" err="1">
                <a:latin typeface="Minion" panose="02000503070000020003" pitchFamily="2" charset="0"/>
              </a:rPr>
              <a:t>the</a:t>
            </a:r>
            <a:r>
              <a:rPr lang="nl-NL" sz="2400" dirty="0">
                <a:latin typeface="Minion" panose="02000503070000020003" pitchFamily="2" charset="0"/>
              </a:rPr>
              <a:t> </a:t>
            </a:r>
            <a:r>
              <a:rPr lang="nl-NL" sz="2400" dirty="0">
                <a:latin typeface="Minion" panose="02000503070000020003" pitchFamily="2" charset="0"/>
                <a:hlinkClick r:id="rId3"/>
              </a:rPr>
              <a:t>Health </a:t>
            </a:r>
            <a:r>
              <a:rPr lang="nl-NL" sz="2400" dirty="0" err="1">
                <a:latin typeface="Minion" panose="02000503070000020003" pitchFamily="2" charset="0"/>
                <a:hlinkClick r:id="rId3"/>
              </a:rPr>
              <a:t>and</a:t>
            </a:r>
            <a:r>
              <a:rPr lang="nl-NL" sz="2400" dirty="0">
                <a:latin typeface="Minion" panose="02000503070000020003" pitchFamily="2" charset="0"/>
                <a:hlinkClick r:id="rId3"/>
              </a:rPr>
              <a:t> Safety pages of </a:t>
            </a:r>
            <a:r>
              <a:rPr lang="nl-NL" sz="2400" dirty="0" err="1">
                <a:latin typeface="Minion" panose="02000503070000020003" pitchFamily="2" charset="0"/>
                <a:hlinkClick r:id="rId3"/>
              </a:rPr>
              <a:t>the</a:t>
            </a:r>
            <a:r>
              <a:rPr lang="nl-NL" sz="2400" dirty="0">
                <a:latin typeface="Minion" panose="02000503070000020003" pitchFamily="2" charset="0"/>
                <a:hlinkClick r:id="rId3"/>
              </a:rPr>
              <a:t> </a:t>
            </a:r>
            <a:r>
              <a:rPr lang="nl-NL" sz="2400" dirty="0" err="1">
                <a:latin typeface="Minion" panose="02000503070000020003" pitchFamily="2" charset="0"/>
                <a:hlinkClick r:id="rId3"/>
              </a:rPr>
              <a:t>Studying</a:t>
            </a:r>
            <a:r>
              <a:rPr lang="nl-NL" sz="2400" dirty="0">
                <a:latin typeface="Minion" panose="02000503070000020003" pitchFamily="2" charset="0"/>
                <a:hlinkClick r:id="rId3"/>
              </a:rPr>
              <a:t> Abroad website</a:t>
            </a:r>
            <a:endParaRPr lang="nl-NL" sz="2400" dirty="0">
              <a:latin typeface="Minion" panose="02000503070000020003" pitchFamily="2" charset="0"/>
            </a:endParaRPr>
          </a:p>
          <a:p>
            <a:pPr marL="0" indent="0">
              <a:buNone/>
            </a:pPr>
            <a:endParaRPr lang="nl-NL" sz="2400" dirty="0">
              <a:latin typeface="Minion" panose="02000503070000020003" pitchFamily="2" charset="0"/>
            </a:endParaRPr>
          </a:p>
          <a:p>
            <a:r>
              <a:rPr lang="nl-NL" sz="2400" dirty="0" err="1">
                <a:latin typeface="Minion" panose="02000503070000020003" pitchFamily="2" charset="0"/>
              </a:rPr>
              <a:t>Attend</a:t>
            </a:r>
            <a:r>
              <a:rPr lang="nl-NL" sz="2400" dirty="0">
                <a:latin typeface="Minion" panose="02000503070000020003" pitchFamily="2" charset="0"/>
              </a:rPr>
              <a:t> a </a:t>
            </a:r>
            <a:r>
              <a:rPr lang="nl-NL" sz="2400" b="1" dirty="0">
                <a:latin typeface="Minion" panose="02000503070000020003" pitchFamily="2" charset="0"/>
              </a:rPr>
              <a:t>Health </a:t>
            </a:r>
            <a:r>
              <a:rPr lang="nl-NL" sz="2400" b="1" dirty="0" err="1">
                <a:latin typeface="Minion" panose="02000503070000020003" pitchFamily="2" charset="0"/>
              </a:rPr>
              <a:t>and</a:t>
            </a:r>
            <a:r>
              <a:rPr lang="nl-NL" sz="2400" b="1" dirty="0">
                <a:latin typeface="Minion" panose="02000503070000020003" pitchFamily="2" charset="0"/>
              </a:rPr>
              <a:t> Safety information </a:t>
            </a:r>
            <a:r>
              <a:rPr lang="nl-NL" sz="2400" b="1" dirty="0" err="1">
                <a:latin typeface="Minion" panose="02000503070000020003" pitchFamily="2" charset="0"/>
              </a:rPr>
              <a:t>session</a:t>
            </a:r>
            <a:r>
              <a:rPr lang="nl-NL" sz="2400" b="1" dirty="0">
                <a:latin typeface="Minion" panose="02000503070000020003" pitchFamily="2" charset="0"/>
              </a:rPr>
              <a:t> </a:t>
            </a:r>
            <a:r>
              <a:rPr lang="nl-NL" sz="2400" dirty="0">
                <a:latin typeface="Minion" panose="02000503070000020003" pitchFamily="2" charset="0"/>
              </a:rPr>
              <a:t>in Leiden or The Hague </a:t>
            </a:r>
            <a:r>
              <a:rPr lang="nl-NL" sz="2400" dirty="0" err="1">
                <a:latin typeface="Minion" panose="02000503070000020003" pitchFamily="2" charset="0"/>
              </a:rPr>
              <a:t>before</a:t>
            </a:r>
            <a:r>
              <a:rPr lang="nl-NL" sz="2400" dirty="0">
                <a:latin typeface="Minion" panose="02000503070000020003" pitchFamily="2" charset="0"/>
              </a:rPr>
              <a:t> </a:t>
            </a:r>
            <a:r>
              <a:rPr lang="nl-NL" sz="2400" dirty="0" err="1">
                <a:latin typeface="Minion" panose="02000503070000020003" pitchFamily="2" charset="0"/>
              </a:rPr>
              <a:t>departure</a:t>
            </a:r>
            <a:r>
              <a:rPr lang="nl-NL" sz="2400" dirty="0">
                <a:latin typeface="Minion" panose="02000503070000020003" pitchFamily="2" charset="0"/>
              </a:rPr>
              <a:t>. Register </a:t>
            </a:r>
            <a:r>
              <a:rPr lang="nl-NL" sz="2400" dirty="0" err="1">
                <a:latin typeface="Minion" panose="02000503070000020003" pitchFamily="2" charset="0"/>
              </a:rPr>
              <a:t>through</a:t>
            </a:r>
            <a:r>
              <a:rPr lang="nl-NL" sz="2400" dirty="0">
                <a:latin typeface="Minion" panose="02000503070000020003" pitchFamily="2" charset="0"/>
              </a:rPr>
              <a:t> </a:t>
            </a:r>
            <a:r>
              <a:rPr lang="nl-NL" sz="2400" dirty="0" err="1">
                <a:latin typeface="Minion" panose="02000503070000020003" pitchFamily="2" charset="0"/>
              </a:rPr>
              <a:t>the</a:t>
            </a:r>
            <a:r>
              <a:rPr lang="nl-NL" sz="2400" dirty="0">
                <a:latin typeface="Minion" panose="02000503070000020003" pitchFamily="2" charset="0"/>
              </a:rPr>
              <a:t> website.</a:t>
            </a:r>
          </a:p>
        </p:txBody>
      </p:sp>
      <p:pic>
        <p:nvPicPr>
          <p:cNvPr id="5" name="Picture Placeholder 4"/>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27316" r="27316"/>
          <a:stretch>
            <a:fillRect/>
          </a:stretch>
        </p:blipFill>
        <p:spPr/>
      </p:pic>
    </p:spTree>
    <p:extLst>
      <p:ext uri="{BB962C8B-B14F-4D97-AF65-F5344CB8AC3E}">
        <p14:creationId xmlns:p14="http://schemas.microsoft.com/office/powerpoint/2010/main" val="2737026281"/>
      </p:ext>
    </p:extLst>
  </p:cSld>
  <p:clrMapOvr>
    <a:masterClrMapping/>
  </p:clrMapOvr>
  <p:transition spd="slow">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nl-NL" dirty="0"/>
          </a:p>
        </p:txBody>
      </p:sp>
      <p:sp>
        <p:nvSpPr>
          <p:cNvPr id="3" name="Title 2"/>
          <p:cNvSpPr>
            <a:spLocks noGrp="1"/>
          </p:cNvSpPr>
          <p:nvPr>
            <p:ph type="title"/>
          </p:nvPr>
        </p:nvSpPr>
        <p:spPr>
          <a:xfrm>
            <a:off x="2266745" y="1124744"/>
            <a:ext cx="7664860" cy="2736304"/>
          </a:xfrm>
        </p:spPr>
        <p:txBody>
          <a:bodyPr/>
          <a:lstStyle/>
          <a:p>
            <a:r>
              <a:rPr lang="en-US" sz="4400" dirty="0">
                <a:latin typeface="Minion" panose="02000503070000020003" pitchFamily="2" charset="0"/>
              </a:rPr>
              <a:t>Other options for going abroad</a:t>
            </a:r>
            <a:endParaRPr lang="nl-NL" sz="4400" dirty="0">
              <a:latin typeface="Minion" panose="02000503070000020003" pitchFamily="2" charset="0"/>
            </a:endParaRPr>
          </a:p>
        </p:txBody>
      </p:sp>
      <p:sp>
        <p:nvSpPr>
          <p:cNvPr id="4" name="Slide Number Placeholder 3"/>
          <p:cNvSpPr>
            <a:spLocks noGrp="1"/>
          </p:cNvSpPr>
          <p:nvPr>
            <p:ph type="sldNum" sz="quarter" idx="4"/>
          </p:nvPr>
        </p:nvSpPr>
        <p:spPr/>
        <p:txBody>
          <a:bodyPr/>
          <a:lstStyle/>
          <a:p>
            <a:pPr>
              <a:defRPr/>
            </a:pPr>
            <a:fld id="{5EE7099E-8998-4851-915A-4F4831808297}" type="slidenum">
              <a:rPr lang="nl-NL">
                <a:solidFill>
                  <a:srgbClr val="FFFFFF"/>
                </a:solidFill>
                <a:latin typeface="Georgia"/>
              </a:rPr>
              <a:pPr>
                <a:defRPr/>
              </a:pPr>
              <a:t>25</a:t>
            </a:fld>
            <a:endParaRPr lang="nl-NL">
              <a:solidFill>
                <a:srgbClr val="FFFFFF"/>
              </a:solidFill>
              <a:latin typeface="Georgia"/>
            </a:endParaRPr>
          </a:p>
        </p:txBody>
      </p:sp>
    </p:spTree>
    <p:extLst>
      <p:ext uri="{BB962C8B-B14F-4D97-AF65-F5344CB8AC3E}">
        <p14:creationId xmlns:p14="http://schemas.microsoft.com/office/powerpoint/2010/main" val="1378225903"/>
      </p:ext>
    </p:extLst>
  </p:cSld>
  <p:clrMapOvr>
    <a:masterClrMapping/>
  </p:clrMapOvr>
  <p:transition spd="slow">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662" y="620688"/>
            <a:ext cx="11389024" cy="432048"/>
          </a:xfrm>
        </p:spPr>
        <p:txBody>
          <a:bodyPr/>
          <a:lstStyle/>
          <a:p>
            <a:r>
              <a:rPr lang="en-US" sz="3600" dirty="0">
                <a:latin typeface="Minion" panose="02000503070000020003" pitchFamily="2" charset="0"/>
              </a:rPr>
              <a:t>Other options</a:t>
            </a:r>
            <a:br>
              <a:rPr lang="en-US" dirty="0"/>
            </a:br>
            <a:endParaRPr lang="nl-NL" dirty="0"/>
          </a:p>
        </p:txBody>
      </p:sp>
      <p:sp>
        <p:nvSpPr>
          <p:cNvPr id="3" name="Vertical Text Placeholder 2"/>
          <p:cNvSpPr>
            <a:spLocks noGrp="1"/>
          </p:cNvSpPr>
          <p:nvPr>
            <p:ph type="body" orient="vert" idx="1"/>
          </p:nvPr>
        </p:nvSpPr>
        <p:spPr>
          <a:xfrm>
            <a:off x="412837" y="1052736"/>
            <a:ext cx="11389024" cy="4795836"/>
          </a:xfrm>
        </p:spPr>
        <p:txBody>
          <a:bodyPr>
            <a:normAutofit lnSpcReduction="10000"/>
          </a:bodyPr>
          <a:lstStyle/>
          <a:p>
            <a:r>
              <a:rPr lang="en-US" b="1" dirty="0">
                <a:latin typeface="Minion" panose="02000503070000020003" pitchFamily="2" charset="0"/>
              </a:rPr>
              <a:t>Going abroad independently (‘free movers’)</a:t>
            </a:r>
            <a:endParaRPr lang="en-US" dirty="0">
              <a:latin typeface="Minion" panose="02000503070000020003" pitchFamily="2" charset="0"/>
            </a:endParaRPr>
          </a:p>
          <a:p>
            <a:r>
              <a:rPr lang="en-US" dirty="0">
                <a:latin typeface="Minion" panose="02000503070000020003" pitchFamily="2" charset="0"/>
              </a:rPr>
              <a:t>• Choose a safe destination</a:t>
            </a:r>
          </a:p>
          <a:p>
            <a:r>
              <a:rPr lang="en-US" dirty="0">
                <a:latin typeface="Minion" panose="02000503070000020003" pitchFamily="2" charset="0"/>
              </a:rPr>
              <a:t>• You will have to pay double tuition fees, and arrange your own application</a:t>
            </a:r>
          </a:p>
          <a:p>
            <a:r>
              <a:rPr lang="en-US" dirty="0">
                <a:latin typeface="Minion" panose="02000503070000020003" pitchFamily="2" charset="0"/>
              </a:rPr>
              <a:t>• Discuss your plans with your study advisor &amp; study abroad coordinator + ask approval of the board of examiners. </a:t>
            </a:r>
          </a:p>
          <a:p>
            <a:r>
              <a:rPr lang="en-US" b="1" dirty="0">
                <a:latin typeface="Minion" panose="02000503070000020003" pitchFamily="2" charset="0"/>
              </a:rPr>
              <a:t>Summer/ Winter schools </a:t>
            </a:r>
          </a:p>
          <a:p>
            <a:r>
              <a:rPr lang="en-US" dirty="0">
                <a:latin typeface="Minion" panose="02000503070000020003" pitchFamily="2" charset="0"/>
              </a:rPr>
              <a:t>• Check the Study Abroad website for an overview and how to arrange </a:t>
            </a:r>
            <a:r>
              <a:rPr lang="en-US" sz="1900" dirty="0">
                <a:latin typeface="Minion" panose="02000503070000020003" pitchFamily="2" charset="0"/>
              </a:rPr>
              <a:t>(https://www.student.universiteitleiden.nl/en/summer-winter-schools?cf=archaeology&amp;cd=archaeology-ba)</a:t>
            </a:r>
          </a:p>
          <a:p>
            <a:r>
              <a:rPr lang="en-US" b="1" dirty="0">
                <a:latin typeface="Minion" panose="02000503070000020003" pitchFamily="2" charset="0"/>
              </a:rPr>
              <a:t>Internship, research and fieldwork </a:t>
            </a:r>
          </a:p>
          <a:p>
            <a:pPr marL="457200" indent="-457200">
              <a:buFont typeface="Arial" panose="020B0604020202020204" pitchFamily="34" charset="0"/>
              <a:buChar char="•"/>
            </a:pPr>
            <a:r>
              <a:rPr lang="en-US" dirty="0">
                <a:latin typeface="Minion" panose="02000503070000020003" pitchFamily="2" charset="0"/>
              </a:rPr>
              <a:t>In Brightspace you can find information about internships and fieldwork</a:t>
            </a:r>
          </a:p>
          <a:p>
            <a:endParaRPr lang="en-US" dirty="0"/>
          </a:p>
          <a:p>
            <a:endParaRPr lang="en-US" dirty="0"/>
          </a:p>
        </p:txBody>
      </p:sp>
    </p:spTree>
    <p:extLst>
      <p:ext uri="{BB962C8B-B14F-4D97-AF65-F5344CB8AC3E}">
        <p14:creationId xmlns:p14="http://schemas.microsoft.com/office/powerpoint/2010/main" val="544611653"/>
      </p:ext>
    </p:extLst>
  </p:cSld>
  <p:clrMapOvr>
    <a:masterClrMapping/>
  </p:clrMapOvr>
  <p:transition spd="slow">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a:latin typeface="Minion" panose="02000503070000020003" pitchFamily="2" charset="0"/>
              </a:rPr>
              <a:t>Entire</a:t>
            </a:r>
            <a:r>
              <a:rPr lang="nl-NL" dirty="0">
                <a:latin typeface="Minion" panose="02000503070000020003" pitchFamily="2" charset="0"/>
              </a:rPr>
              <a:t> </a:t>
            </a:r>
            <a:r>
              <a:rPr lang="nl-NL" dirty="0" err="1">
                <a:latin typeface="Minion" panose="02000503070000020003" pitchFamily="2" charset="0"/>
              </a:rPr>
              <a:t>master’s</a:t>
            </a:r>
            <a:r>
              <a:rPr lang="nl-NL" dirty="0">
                <a:latin typeface="Minion" panose="02000503070000020003" pitchFamily="2" charset="0"/>
              </a:rPr>
              <a:t> </a:t>
            </a:r>
            <a:r>
              <a:rPr lang="nl-NL" dirty="0" err="1">
                <a:latin typeface="Minion" panose="02000503070000020003" pitchFamily="2" charset="0"/>
              </a:rPr>
              <a:t>abroad</a:t>
            </a:r>
            <a:endParaRPr lang="nl-NL" dirty="0">
              <a:latin typeface="Minion" panose="02000503070000020003" pitchFamily="2" charset="0"/>
            </a:endParaRPr>
          </a:p>
        </p:txBody>
      </p:sp>
      <p:sp>
        <p:nvSpPr>
          <p:cNvPr id="3" name="Vertical Text Placeholder 2"/>
          <p:cNvSpPr>
            <a:spLocks noGrp="1"/>
          </p:cNvSpPr>
          <p:nvPr>
            <p:ph type="body" orient="vert" idx="1"/>
          </p:nvPr>
        </p:nvSpPr>
        <p:spPr>
          <a:xfrm>
            <a:off x="404662" y="1252836"/>
            <a:ext cx="11671177" cy="4795836"/>
          </a:xfrm>
        </p:spPr>
        <p:txBody>
          <a:bodyPr/>
          <a:lstStyle/>
          <a:p>
            <a:r>
              <a:rPr lang="en-US" b="1" dirty="0">
                <a:latin typeface="Minion" panose="02000503070000020003" pitchFamily="2" charset="0"/>
              </a:rPr>
              <a:t>Not possible on exchange agreement </a:t>
            </a:r>
          </a:p>
          <a:p>
            <a:r>
              <a:rPr lang="en-US" dirty="0">
                <a:latin typeface="Minion" panose="02000503070000020003" pitchFamily="2" charset="0"/>
              </a:rPr>
              <a:t>→ You apply directly at the host university</a:t>
            </a:r>
          </a:p>
          <a:p>
            <a:r>
              <a:rPr lang="en-US" dirty="0">
                <a:latin typeface="Minion" panose="02000503070000020003" pitchFamily="2" charset="0"/>
              </a:rPr>
              <a:t> → You pay tuition fees to host university </a:t>
            </a:r>
          </a:p>
          <a:p>
            <a:r>
              <a:rPr lang="en-US" dirty="0">
                <a:latin typeface="Minion" panose="02000503070000020003" pitchFamily="2" charset="0"/>
              </a:rPr>
              <a:t>→ Limited assistance from international office</a:t>
            </a:r>
          </a:p>
          <a:p>
            <a:r>
              <a:rPr lang="en-US" dirty="0">
                <a:latin typeface="Minion" panose="02000503070000020003" pitchFamily="2" charset="0"/>
              </a:rPr>
              <a:t> → Start early! At least 1 year in advance → Scholarships </a:t>
            </a:r>
          </a:p>
          <a:p>
            <a:r>
              <a:rPr lang="en-US" dirty="0">
                <a:latin typeface="Minion" panose="02000503070000020003" pitchFamily="2" charset="0"/>
              </a:rPr>
              <a:t>→ Arrange diploma recognition by DUO after you return</a:t>
            </a:r>
            <a:endParaRPr lang="nl-NL" dirty="0">
              <a:latin typeface="Minion" panose="02000503070000020003" pitchFamily="2" charset="0"/>
            </a:endParaRPr>
          </a:p>
        </p:txBody>
      </p:sp>
    </p:spTree>
    <p:extLst>
      <p:ext uri="{BB962C8B-B14F-4D97-AF65-F5344CB8AC3E}">
        <p14:creationId xmlns:p14="http://schemas.microsoft.com/office/powerpoint/2010/main" val="2766422731"/>
      </p:ext>
    </p:extLst>
  </p:cSld>
  <p:clrMapOvr>
    <a:masterClrMapping/>
  </p:clrMapOvr>
  <p:transition spd="slow">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latin typeface="Minion" panose="02000503070000020003" pitchFamily="2" charset="0"/>
              </a:rPr>
              <a:t>Links</a:t>
            </a:r>
          </a:p>
        </p:txBody>
      </p:sp>
      <p:sp>
        <p:nvSpPr>
          <p:cNvPr id="3" name="Vertical Text Placeholder 2"/>
          <p:cNvSpPr>
            <a:spLocks noGrp="1"/>
          </p:cNvSpPr>
          <p:nvPr>
            <p:ph type="body" orient="vert" idx="1"/>
          </p:nvPr>
        </p:nvSpPr>
        <p:spPr>
          <a:xfrm>
            <a:off x="404662" y="1252836"/>
            <a:ext cx="11389024" cy="4795836"/>
          </a:xfrm>
        </p:spPr>
        <p:txBody>
          <a:bodyPr>
            <a:normAutofit lnSpcReduction="10000"/>
          </a:bodyPr>
          <a:lstStyle/>
          <a:p>
            <a:r>
              <a:rPr lang="nl-NL" sz="2000" b="1" dirty="0">
                <a:latin typeface="Minion" panose="02000503070000020003" pitchFamily="2" charset="0"/>
              </a:rPr>
              <a:t>Website Leiden University: </a:t>
            </a:r>
            <a:r>
              <a:rPr lang="nl-NL" sz="2000" dirty="0">
                <a:latin typeface="Minion" panose="02000503070000020003" pitchFamily="2" charset="0"/>
              </a:rPr>
              <a:t>student.universiteitleiden.nl/en/study--</a:t>
            </a:r>
            <a:r>
              <a:rPr lang="nl-NL" sz="2000" dirty="0" err="1">
                <a:latin typeface="Minion" panose="02000503070000020003" pitchFamily="2" charset="0"/>
              </a:rPr>
              <a:t>studying</a:t>
            </a:r>
            <a:r>
              <a:rPr lang="nl-NL" sz="2000" dirty="0">
                <a:latin typeface="Minion" panose="02000503070000020003" pitchFamily="2" charset="0"/>
              </a:rPr>
              <a:t>/</a:t>
            </a:r>
            <a:r>
              <a:rPr lang="nl-NL" sz="2000" dirty="0" err="1">
                <a:latin typeface="Minion" panose="02000503070000020003" pitchFamily="2" charset="0"/>
              </a:rPr>
              <a:t>studying-abroad</a:t>
            </a:r>
            <a:r>
              <a:rPr lang="nl-NL" sz="2000" dirty="0">
                <a:latin typeface="Minion" panose="02000503070000020003" pitchFamily="2" charset="0"/>
              </a:rPr>
              <a:t> </a:t>
            </a:r>
          </a:p>
          <a:p>
            <a:r>
              <a:rPr lang="nl-NL" sz="2000" b="1" dirty="0" err="1">
                <a:latin typeface="Minion" panose="02000503070000020003" pitchFamily="2" charset="0"/>
              </a:rPr>
              <a:t>Find</a:t>
            </a:r>
            <a:r>
              <a:rPr lang="nl-NL" sz="2000" b="1" dirty="0">
                <a:latin typeface="Minion" panose="02000503070000020003" pitchFamily="2" charset="0"/>
              </a:rPr>
              <a:t> exchange </a:t>
            </a:r>
            <a:r>
              <a:rPr lang="nl-NL" sz="2000" b="1" dirty="0" err="1">
                <a:latin typeface="Minion" panose="02000503070000020003" pitchFamily="2" charset="0"/>
              </a:rPr>
              <a:t>agreements</a:t>
            </a:r>
            <a:r>
              <a:rPr lang="nl-NL" sz="2000" dirty="0">
                <a:latin typeface="Minion" panose="02000503070000020003" pitchFamily="2" charset="0"/>
              </a:rPr>
              <a:t>: leidenuniv.nl/</a:t>
            </a:r>
            <a:r>
              <a:rPr lang="nl-NL" sz="2000" dirty="0" err="1">
                <a:latin typeface="Minion" panose="02000503070000020003" pitchFamily="2" charset="0"/>
              </a:rPr>
              <a:t>soz</a:t>
            </a:r>
            <a:r>
              <a:rPr lang="nl-NL" sz="2000" dirty="0">
                <a:latin typeface="Minion" panose="02000503070000020003" pitchFamily="2" charset="0"/>
              </a:rPr>
              <a:t>/buitenland/search-exchange-agreements.html </a:t>
            </a:r>
          </a:p>
          <a:p>
            <a:r>
              <a:rPr lang="nl-NL" sz="2000" b="1" dirty="0">
                <a:latin typeface="Minion" panose="02000503070000020003" pitchFamily="2" charset="0"/>
              </a:rPr>
              <a:t>Website Nuffic </a:t>
            </a:r>
            <a:r>
              <a:rPr lang="nl-NL" sz="2000" dirty="0">
                <a:latin typeface="Minion" panose="02000503070000020003" pitchFamily="2" charset="0"/>
              </a:rPr>
              <a:t>(</a:t>
            </a:r>
            <a:r>
              <a:rPr lang="nl-NL" sz="2000" dirty="0" err="1">
                <a:latin typeface="Minion" panose="02000503070000020003" pitchFamily="2" charset="0"/>
              </a:rPr>
              <a:t>organisation</a:t>
            </a:r>
            <a:r>
              <a:rPr lang="nl-NL" sz="2000" dirty="0">
                <a:latin typeface="Minion" panose="02000503070000020003" pitchFamily="2" charset="0"/>
              </a:rPr>
              <a:t> </a:t>
            </a:r>
            <a:r>
              <a:rPr lang="nl-NL" sz="2000" dirty="0" err="1">
                <a:latin typeface="Minion" panose="02000503070000020003" pitchFamily="2" charset="0"/>
              </a:rPr>
              <a:t>for</a:t>
            </a:r>
            <a:r>
              <a:rPr lang="nl-NL" sz="2000" dirty="0">
                <a:latin typeface="Minion" panose="02000503070000020003" pitchFamily="2" charset="0"/>
              </a:rPr>
              <a:t> </a:t>
            </a:r>
            <a:r>
              <a:rPr lang="nl-NL" sz="2000" dirty="0" err="1">
                <a:latin typeface="Minion" panose="02000503070000020003" pitchFamily="2" charset="0"/>
              </a:rPr>
              <a:t>internationalisation</a:t>
            </a:r>
            <a:r>
              <a:rPr lang="nl-NL" sz="2000" dirty="0">
                <a:latin typeface="Minion" panose="02000503070000020003" pitchFamily="2" charset="0"/>
              </a:rPr>
              <a:t> in </a:t>
            </a:r>
            <a:r>
              <a:rPr lang="nl-NL" sz="2000" dirty="0" err="1">
                <a:latin typeface="Minion" panose="02000503070000020003" pitchFamily="2" charset="0"/>
              </a:rPr>
              <a:t>education</a:t>
            </a:r>
            <a:r>
              <a:rPr lang="nl-NL" sz="2000" dirty="0">
                <a:latin typeface="Minion" panose="02000503070000020003" pitchFamily="2" charset="0"/>
              </a:rPr>
              <a:t>): wilweg.nl </a:t>
            </a:r>
          </a:p>
          <a:p>
            <a:endParaRPr lang="nl-NL" sz="2400" b="1" dirty="0">
              <a:latin typeface="Minion" panose="02000503070000020003" pitchFamily="2" charset="0"/>
            </a:endParaRPr>
          </a:p>
          <a:p>
            <a:r>
              <a:rPr lang="nl-NL" sz="2400" b="1" dirty="0" err="1">
                <a:latin typeface="Minion" panose="02000503070000020003" pitchFamily="2" charset="0"/>
              </a:rPr>
              <a:t>Scholarship</a:t>
            </a:r>
            <a:r>
              <a:rPr lang="nl-NL" sz="2400" b="1" dirty="0">
                <a:latin typeface="Minion" panose="02000503070000020003" pitchFamily="2" charset="0"/>
              </a:rPr>
              <a:t> websites: </a:t>
            </a:r>
          </a:p>
          <a:p>
            <a:r>
              <a:rPr lang="nl-NL" dirty="0">
                <a:latin typeface="Minion" panose="02000503070000020003" pitchFamily="2" charset="0"/>
              </a:rPr>
              <a:t>• Leiden University –https://www.universiteitleiden.nl/en/scholarships</a:t>
            </a:r>
            <a:br>
              <a:rPr lang="nl-NL" dirty="0">
                <a:latin typeface="Minion" panose="02000503070000020003" pitchFamily="2" charset="0"/>
              </a:rPr>
            </a:br>
            <a:r>
              <a:rPr lang="nl-NL" dirty="0">
                <a:latin typeface="Minion" panose="02000503070000020003" pitchFamily="2" charset="0"/>
              </a:rPr>
              <a:t>• Nuffic - wilweg.nl/financiering/beursopener </a:t>
            </a:r>
          </a:p>
          <a:p>
            <a:r>
              <a:rPr lang="nl-NL" dirty="0">
                <a:latin typeface="Minion" panose="02000503070000020003" pitchFamily="2" charset="0"/>
              </a:rPr>
              <a:t>• </a:t>
            </a:r>
            <a:r>
              <a:rPr lang="nl-NL" dirty="0" err="1">
                <a:latin typeface="Minion" panose="02000503070000020003" pitchFamily="2" charset="0"/>
              </a:rPr>
              <a:t>StudyPortals</a:t>
            </a:r>
            <a:r>
              <a:rPr lang="nl-NL" dirty="0">
                <a:latin typeface="Minion" panose="02000503070000020003" pitchFamily="2" charset="0"/>
              </a:rPr>
              <a:t> - scholarshipportal.com </a:t>
            </a:r>
          </a:p>
          <a:p>
            <a:endParaRPr lang="nl-NL" dirty="0">
              <a:latin typeface="Minion" panose="02000503070000020003" pitchFamily="2" charset="0"/>
            </a:endParaRPr>
          </a:p>
          <a:p>
            <a:r>
              <a:rPr lang="nl-NL" dirty="0" err="1">
                <a:latin typeface="Minion" panose="02000503070000020003" pitchFamily="2" charset="0"/>
              </a:rPr>
              <a:t>Studying</a:t>
            </a:r>
            <a:r>
              <a:rPr lang="nl-NL" dirty="0">
                <a:latin typeface="Minion" panose="02000503070000020003" pitchFamily="2" charset="0"/>
              </a:rPr>
              <a:t>/living </a:t>
            </a:r>
            <a:r>
              <a:rPr lang="nl-NL" dirty="0" err="1">
                <a:latin typeface="Minion" panose="02000503070000020003" pitchFamily="2" charset="0"/>
              </a:rPr>
              <a:t>costs</a:t>
            </a:r>
            <a:r>
              <a:rPr lang="nl-NL" dirty="0">
                <a:latin typeface="Minion" panose="02000503070000020003" pitchFamily="2" charset="0"/>
              </a:rPr>
              <a:t> per country: vsbfonds.nl/kosten-en-ervaringen-studeren-buitenland</a:t>
            </a:r>
          </a:p>
        </p:txBody>
      </p:sp>
    </p:spTree>
    <p:extLst>
      <p:ext uri="{BB962C8B-B14F-4D97-AF65-F5344CB8AC3E}">
        <p14:creationId xmlns:p14="http://schemas.microsoft.com/office/powerpoint/2010/main" val="335565963"/>
      </p:ext>
    </p:extLst>
  </p:cSld>
  <p:clrMapOvr>
    <a:masterClrMapping/>
  </p:clrMapOvr>
  <p:transition spd="slow">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jdelijke aanduiding voor tekst 12"/>
          <p:cNvSpPr>
            <a:spLocks noGrp="1"/>
          </p:cNvSpPr>
          <p:nvPr>
            <p:ph type="body" sz="quarter" idx="13"/>
          </p:nvPr>
        </p:nvSpPr>
        <p:spPr>
          <a:xfrm>
            <a:off x="6350" y="-12143"/>
            <a:ext cx="12192000" cy="5112568"/>
          </a:xfrm>
        </p:spPr>
        <p:txBody>
          <a:bodyPr/>
          <a:lstStyle/>
          <a:p>
            <a:br>
              <a:rPr lang="en-US" dirty="0"/>
            </a:br>
            <a:endParaRPr lang="en-US" dirty="0"/>
          </a:p>
        </p:txBody>
      </p:sp>
      <p:sp>
        <p:nvSpPr>
          <p:cNvPr id="12" name="Tijdelijke aanduiding voor tekst 11"/>
          <p:cNvSpPr>
            <a:spLocks noGrp="1"/>
          </p:cNvSpPr>
          <p:nvPr>
            <p:ph type="body" sz="quarter" idx="12"/>
          </p:nvPr>
        </p:nvSpPr>
        <p:spPr>
          <a:xfrm>
            <a:off x="-5225" y="-171400"/>
            <a:ext cx="12192000" cy="1638062"/>
          </a:xfrm>
        </p:spPr>
        <p:txBody>
          <a:bodyPr/>
          <a:lstStyle/>
          <a:p>
            <a:endParaRPr lang="en-US" b="1" dirty="0"/>
          </a:p>
        </p:txBody>
      </p:sp>
      <p:sp>
        <p:nvSpPr>
          <p:cNvPr id="4" name="Titel 3"/>
          <p:cNvSpPr>
            <a:spLocks noGrp="1"/>
          </p:cNvSpPr>
          <p:nvPr>
            <p:ph type="title"/>
          </p:nvPr>
        </p:nvSpPr>
        <p:spPr>
          <a:xfrm>
            <a:off x="1202631" y="201950"/>
            <a:ext cx="3814602" cy="1436116"/>
          </a:xfrm>
        </p:spPr>
        <p:txBody>
          <a:bodyPr/>
          <a:lstStyle/>
          <a:p>
            <a:r>
              <a:rPr lang="nl-NL" sz="5350" dirty="0" err="1">
                <a:latin typeface="Minion Pro"/>
              </a:rPr>
              <a:t>Questions</a:t>
            </a:r>
            <a:r>
              <a:rPr lang="nl-NL" sz="5350" dirty="0">
                <a:latin typeface="Minion Pro"/>
              </a:rPr>
              <a:t>?</a:t>
            </a:r>
            <a:endParaRPr lang="en-US" dirty="0" err="1"/>
          </a:p>
        </p:txBody>
      </p:sp>
      <p:sp>
        <p:nvSpPr>
          <p:cNvPr id="5" name="Tijdelijke aanduiding voor tekst 4"/>
          <p:cNvSpPr>
            <a:spLocks noGrp="1"/>
          </p:cNvSpPr>
          <p:nvPr>
            <p:ph type="body" sz="quarter" idx="14"/>
          </p:nvPr>
        </p:nvSpPr>
        <p:spPr>
          <a:xfrm>
            <a:off x="271886" y="2679723"/>
            <a:ext cx="4823333" cy="1638062"/>
          </a:xfrm>
        </p:spPr>
        <p:txBody>
          <a:bodyPr>
            <a:noAutofit/>
          </a:bodyPr>
          <a:lstStyle/>
          <a:p>
            <a:r>
              <a:rPr lang="en-US" sz="2350" dirty="0">
                <a:latin typeface="Minion Pro"/>
              </a:rPr>
              <a:t>Your </a:t>
            </a:r>
            <a:r>
              <a:rPr lang="en-US" sz="2350" b="1" dirty="0">
                <a:latin typeface="Minion Pro"/>
              </a:rPr>
              <a:t>faculty </a:t>
            </a:r>
            <a:r>
              <a:rPr lang="en-US" sz="2350" dirty="0">
                <a:latin typeface="Minion Pro"/>
              </a:rPr>
              <a:t>exchange coordinator</a:t>
            </a:r>
            <a:r>
              <a:rPr lang="en-US" sz="2350" b="1" dirty="0">
                <a:latin typeface="Minion Pro"/>
              </a:rPr>
              <a:t>:</a:t>
            </a:r>
            <a:br>
              <a:rPr lang="en-US" sz="2350" dirty="0">
                <a:latin typeface="Minion Pro"/>
              </a:rPr>
            </a:br>
            <a:br>
              <a:rPr lang="en-US" sz="2350" dirty="0">
                <a:latin typeface="Minion Pro"/>
              </a:rPr>
            </a:br>
            <a:r>
              <a:rPr lang="en-US" sz="2350" dirty="0">
                <a:latin typeface="Minion Pro"/>
              </a:rPr>
              <a:t>Cleody van der Eijk </a:t>
            </a:r>
            <a:r>
              <a:rPr lang="nl-NL" sz="2400" b="1" dirty="0">
                <a:latin typeface="Minion" panose="02000503070000020003" pitchFamily="2" charset="0"/>
              </a:rPr>
              <a:t>exchange@arch.leidenuniv.nl </a:t>
            </a:r>
            <a:br>
              <a:rPr lang="nl-NL" sz="2400" b="1" dirty="0">
                <a:latin typeface="Minion" panose="02000503070000020003" pitchFamily="2" charset="0"/>
              </a:rPr>
            </a:br>
            <a:br>
              <a:rPr lang="nl-NL" sz="2400" dirty="0">
                <a:latin typeface="Minion" panose="02000503070000020003" pitchFamily="2" charset="0"/>
              </a:rPr>
            </a:br>
            <a:r>
              <a:rPr lang="en-US" sz="2350" dirty="0">
                <a:latin typeface="Minion Pro"/>
              </a:rPr>
              <a:t>Your </a:t>
            </a:r>
            <a:r>
              <a:rPr lang="en-US" sz="2350" b="1" dirty="0">
                <a:latin typeface="Minion Pro"/>
              </a:rPr>
              <a:t>university-wide </a:t>
            </a:r>
            <a:r>
              <a:rPr lang="en-US" sz="2350" dirty="0">
                <a:latin typeface="Minion Pro"/>
              </a:rPr>
              <a:t>coordinators:</a:t>
            </a:r>
            <a:endParaRPr lang="nl-NL" sz="2350" dirty="0">
              <a:latin typeface="Minion Pro"/>
            </a:endParaRPr>
          </a:p>
          <a:p>
            <a:r>
              <a:rPr lang="en-US" sz="2350" dirty="0">
                <a:latin typeface="Minion Pro"/>
              </a:rPr>
              <a:t>Sanne Feenstra: +31 (0) 71 527 3063Ivo Bles: +31 (0) 71 527 1785 </a:t>
            </a:r>
            <a:r>
              <a:rPr lang="en-US" sz="2350" b="1" dirty="0">
                <a:latin typeface="Minion Pro"/>
              </a:rPr>
              <a:t>studyabroad@sea.leidenuniv.nl</a:t>
            </a:r>
          </a:p>
        </p:txBody>
      </p:sp>
      <p:sp>
        <p:nvSpPr>
          <p:cNvPr id="2" name="Tijdelijke aanduiding voor dianummer 1"/>
          <p:cNvSpPr>
            <a:spLocks noGrp="1"/>
          </p:cNvSpPr>
          <p:nvPr>
            <p:ph type="sldNum" sz="quarter" idx="4"/>
          </p:nvPr>
        </p:nvSpPr>
        <p:spPr/>
        <p:txBody>
          <a:bodyPr/>
          <a:lstStyle/>
          <a:p>
            <a:fld id="{5EE7099E-8998-4851-915A-4F4831808297}" type="slidenum">
              <a:rPr lang="nl-NL" smtClean="0"/>
              <a:pPr/>
              <a:t>29</a:t>
            </a:fld>
            <a:endParaRPr lang="nl-NL"/>
          </a:p>
        </p:txBody>
      </p:sp>
      <p:sp>
        <p:nvSpPr>
          <p:cNvPr id="6" name="Tijdelijke aanduiding voor tekst 4">
            <a:extLst>
              <a:ext uri="{FF2B5EF4-FFF2-40B4-BE49-F238E27FC236}">
                <a16:creationId xmlns:a16="http://schemas.microsoft.com/office/drawing/2014/main" id="{73A17E52-A2B5-941F-1478-F11C79857BEE}"/>
              </a:ext>
            </a:extLst>
          </p:cNvPr>
          <p:cNvSpPr txBox="1">
            <a:spLocks/>
          </p:cNvSpPr>
          <p:nvPr/>
        </p:nvSpPr>
        <p:spPr>
          <a:xfrm>
            <a:off x="6154380" y="3461809"/>
            <a:ext cx="5956808" cy="1638062"/>
          </a:xfrm>
          <a:prstGeom prst="rect">
            <a:avLst/>
          </a:prstGeom>
        </p:spPr>
        <p:txBody>
          <a:bodyPr vert="horz" lIns="0" tIns="0" rIns="0" bIns="0" rtlCol="0" anchor="ctr">
            <a:noAutofit/>
          </a:bodyPr>
          <a:lstStyle>
            <a:lvl1pPr marL="0" indent="0" algn="l" defTabSz="913943" rtl="0" eaLnBrk="1" latinLnBrk="0" hangingPunct="1">
              <a:lnSpc>
                <a:spcPct val="90000"/>
              </a:lnSpc>
              <a:spcBef>
                <a:spcPts val="600"/>
              </a:spcBef>
              <a:spcAft>
                <a:spcPts val="600"/>
              </a:spcAft>
              <a:buClr>
                <a:schemeClr val="bg2"/>
              </a:buClr>
              <a:buFont typeface="Arial" panose="020B0604020202020204" pitchFamily="34" charset="0"/>
              <a:buNone/>
              <a:defRPr sz="2399" kern="1200">
                <a:solidFill>
                  <a:schemeClr val="bg1"/>
                </a:solidFill>
                <a:latin typeface="+mn-lt"/>
                <a:ea typeface="+mn-ea"/>
                <a:cs typeface="+mn-cs"/>
              </a:defRPr>
            </a:lvl1pPr>
            <a:lvl2pPr marL="361769" indent="-180885" algn="l" defTabSz="913943" rtl="0" eaLnBrk="1" latinLnBrk="0" hangingPunct="1">
              <a:lnSpc>
                <a:spcPct val="90000"/>
              </a:lnSpc>
              <a:spcBef>
                <a:spcPts val="600"/>
              </a:spcBef>
              <a:spcAft>
                <a:spcPts val="600"/>
              </a:spcAft>
              <a:buClr>
                <a:schemeClr val="bg2"/>
              </a:buClr>
              <a:buFont typeface="Arial" panose="020B0604020202020204" pitchFamily="34" charset="0"/>
              <a:buChar char="-"/>
              <a:defRPr sz="1599" kern="1200">
                <a:solidFill>
                  <a:schemeClr val="bg2"/>
                </a:solidFill>
                <a:latin typeface="+mn-lt"/>
                <a:ea typeface="+mn-ea"/>
                <a:cs typeface="+mn-cs"/>
              </a:defRPr>
            </a:lvl2pPr>
            <a:lvl3pPr marL="0" indent="0" algn="l" defTabSz="913943" rtl="0" eaLnBrk="1" latinLnBrk="0" hangingPunct="1">
              <a:lnSpc>
                <a:spcPct val="90000"/>
              </a:lnSpc>
              <a:spcBef>
                <a:spcPts val="600"/>
              </a:spcBef>
              <a:spcAft>
                <a:spcPts val="600"/>
              </a:spcAft>
              <a:buFont typeface="Arial" panose="020B0604020202020204" pitchFamily="34" charset="0"/>
              <a:buNone/>
              <a:defRPr sz="1799" kern="1200">
                <a:solidFill>
                  <a:schemeClr val="bg2"/>
                </a:solidFill>
                <a:latin typeface="+mn-lt"/>
                <a:ea typeface="+mn-ea"/>
                <a:cs typeface="+mn-cs"/>
              </a:defRPr>
            </a:lvl3pPr>
            <a:lvl4pPr marL="0" indent="0" algn="l" defTabSz="913943" rtl="0" eaLnBrk="1" latinLnBrk="0" hangingPunct="1">
              <a:lnSpc>
                <a:spcPct val="90000"/>
              </a:lnSpc>
              <a:spcBef>
                <a:spcPts val="600"/>
              </a:spcBef>
              <a:spcAft>
                <a:spcPts val="600"/>
              </a:spcAft>
              <a:buFont typeface="Arial" panose="020B0604020202020204" pitchFamily="34" charset="0"/>
              <a:buNone/>
              <a:defRPr sz="1799" b="1" kern="1200">
                <a:solidFill>
                  <a:schemeClr val="bg2"/>
                </a:solidFill>
                <a:latin typeface="+mn-lt"/>
                <a:ea typeface="+mn-ea"/>
                <a:cs typeface="+mn-cs"/>
              </a:defRPr>
            </a:lvl4pPr>
            <a:lvl5pPr marL="0" indent="0" algn="l" defTabSz="913943" rtl="0" eaLnBrk="1" latinLnBrk="0" hangingPunct="1">
              <a:lnSpc>
                <a:spcPct val="90000"/>
              </a:lnSpc>
              <a:spcBef>
                <a:spcPts val="600"/>
              </a:spcBef>
              <a:spcAft>
                <a:spcPts val="600"/>
              </a:spcAft>
              <a:buFont typeface="Arial" panose="020B0604020202020204" pitchFamily="34" charset="0"/>
              <a:buNone/>
              <a:defRPr sz="1799" b="1" kern="1200" baseline="0">
                <a:solidFill>
                  <a:schemeClr val="tx2"/>
                </a:solidFill>
                <a:latin typeface="+mn-lt"/>
                <a:ea typeface="+mn-ea"/>
                <a:cs typeface="+mn-cs"/>
              </a:defRPr>
            </a:lvl5pPr>
            <a:lvl6pPr marL="180885" indent="-180885" algn="l" defTabSz="913943" rtl="0" eaLnBrk="1" latinLnBrk="0" hangingPunct="1">
              <a:lnSpc>
                <a:spcPct val="90000"/>
              </a:lnSpc>
              <a:spcBef>
                <a:spcPts val="600"/>
              </a:spcBef>
              <a:spcAft>
                <a:spcPts val="600"/>
              </a:spcAft>
              <a:buClr>
                <a:schemeClr val="bg2"/>
              </a:buClr>
              <a:buFont typeface="Arial" panose="020B0604020202020204" pitchFamily="34" charset="0"/>
              <a:buChar char="•"/>
              <a:defRPr sz="1799" kern="1200">
                <a:solidFill>
                  <a:schemeClr val="bg2"/>
                </a:solidFill>
                <a:latin typeface="+mn-lt"/>
                <a:ea typeface="+mn-ea"/>
                <a:cs typeface="+mn-cs"/>
              </a:defRPr>
            </a:lvl6pPr>
            <a:lvl7pPr marL="361769" indent="-180885" algn="l" defTabSz="913943" rtl="0" eaLnBrk="1" latinLnBrk="0" hangingPunct="1">
              <a:lnSpc>
                <a:spcPct val="90000"/>
              </a:lnSpc>
              <a:spcBef>
                <a:spcPts val="600"/>
              </a:spcBef>
              <a:spcAft>
                <a:spcPts val="600"/>
              </a:spcAft>
              <a:buClr>
                <a:schemeClr val="bg2"/>
              </a:buClr>
              <a:buFont typeface="Arial" panose="020B0604020202020204" pitchFamily="34" charset="0"/>
              <a:buChar char="-"/>
              <a:defRPr sz="1599" kern="1200">
                <a:solidFill>
                  <a:schemeClr val="bg2"/>
                </a:solidFill>
                <a:latin typeface="+mn-lt"/>
                <a:ea typeface="+mn-ea"/>
                <a:cs typeface="+mn-cs"/>
              </a:defRPr>
            </a:lvl7pPr>
            <a:lvl8pPr marL="0" indent="0" algn="l" defTabSz="913943" rtl="0" eaLnBrk="1" latinLnBrk="0" hangingPunct="1">
              <a:lnSpc>
                <a:spcPct val="90000"/>
              </a:lnSpc>
              <a:spcBef>
                <a:spcPts val="600"/>
              </a:spcBef>
              <a:spcAft>
                <a:spcPts val="600"/>
              </a:spcAft>
              <a:buFont typeface="Arial" panose="020B0604020202020204" pitchFamily="34" charset="0"/>
              <a:buNone/>
              <a:defRPr sz="1599" kern="1200">
                <a:solidFill>
                  <a:schemeClr val="bg2"/>
                </a:solidFill>
                <a:latin typeface="+mn-lt"/>
                <a:ea typeface="+mn-ea"/>
                <a:cs typeface="+mn-cs"/>
              </a:defRPr>
            </a:lvl8pPr>
            <a:lvl9pPr marL="0" indent="0" algn="l" defTabSz="913943" rtl="0" eaLnBrk="1" latinLnBrk="0" hangingPunct="1">
              <a:lnSpc>
                <a:spcPct val="90000"/>
              </a:lnSpc>
              <a:spcBef>
                <a:spcPts val="600"/>
              </a:spcBef>
              <a:spcAft>
                <a:spcPts val="600"/>
              </a:spcAft>
              <a:buFont typeface="Arial" panose="020B0604020202020204" pitchFamily="34" charset="0"/>
              <a:buNone/>
              <a:defRPr sz="1799" b="1" kern="1200" baseline="0">
                <a:solidFill>
                  <a:schemeClr val="bg2"/>
                </a:solidFill>
                <a:latin typeface="+mn-lt"/>
                <a:ea typeface="+mn-ea"/>
                <a:cs typeface="+mn-cs"/>
              </a:defRPr>
            </a:lvl9pPr>
          </a:lstStyle>
          <a:p>
            <a:pPr algn="r"/>
            <a:r>
              <a:rPr lang="en-US" sz="2350" dirty="0">
                <a:latin typeface="Minion Pro"/>
              </a:rPr>
              <a:t>Open consultation hours:</a:t>
            </a:r>
            <a:endParaRPr lang="nl-NL" sz="2350" dirty="0">
              <a:latin typeface="Minion Pro"/>
            </a:endParaRPr>
          </a:p>
          <a:p>
            <a:pPr algn="r"/>
            <a:r>
              <a:rPr lang="en-US" sz="2350" dirty="0">
                <a:latin typeface="Minion Pro"/>
              </a:rPr>
              <a:t>Monday 14:00-17:00 (Plexus, Leiden)</a:t>
            </a:r>
            <a:endParaRPr lang="nl-NL" sz="2350" dirty="0">
              <a:latin typeface="Minion Pro"/>
            </a:endParaRPr>
          </a:p>
          <a:p>
            <a:pPr algn="r"/>
            <a:r>
              <a:rPr lang="en-US" sz="2350" dirty="0">
                <a:latin typeface="Minion Pro"/>
              </a:rPr>
              <a:t>Wednesday 10:00-13:00 (</a:t>
            </a:r>
            <a:r>
              <a:rPr lang="en-US" sz="2350" dirty="0" err="1">
                <a:latin typeface="Minion Pro"/>
              </a:rPr>
              <a:t>Wijnhaven</a:t>
            </a:r>
            <a:r>
              <a:rPr lang="en-US" sz="2350" dirty="0">
                <a:latin typeface="Minion Pro"/>
              </a:rPr>
              <a:t>, The Hague)</a:t>
            </a:r>
          </a:p>
        </p:txBody>
      </p:sp>
    </p:spTree>
    <p:extLst>
      <p:ext uri="{BB962C8B-B14F-4D97-AF65-F5344CB8AC3E}">
        <p14:creationId xmlns:p14="http://schemas.microsoft.com/office/powerpoint/2010/main" val="1925373503"/>
      </p:ext>
    </p:extLst>
  </p:cSld>
  <p:clrMapOvr>
    <a:masterClrMapping/>
  </p:clrMapOvr>
  <p:transition spd="slow">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nl-NL" sz="4400" spc="-5" dirty="0">
                <a:solidFill>
                  <a:srgbClr val="001157"/>
                </a:solidFill>
                <a:latin typeface="Minion Pro"/>
                <a:ea typeface="+mn-ea"/>
              </a:rPr>
              <a:t>Why go abroad? </a:t>
            </a:r>
            <a:endParaRPr lang="nl-NL" sz="4400" spc="-5" dirty="0">
              <a:solidFill>
                <a:srgbClr val="001157"/>
              </a:solidFill>
              <a:latin typeface="Minion Pro"/>
              <a:ea typeface="+mn-ea"/>
            </a:endParaRPr>
          </a:p>
        </p:txBody>
      </p:sp>
      <p:pic>
        <p:nvPicPr>
          <p:cNvPr id="6" name="Picture 4" descr="http://bibinigh.com/wp-content/uploads/2014/09/Cultu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61677" y="1357986"/>
            <a:ext cx="2562015" cy="172455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www.cap-voyage.com/wp-content/uploads/2015/03/medina-marrakech-maroc-souk.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63281" y="2593030"/>
            <a:ext cx="3168352" cy="202774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https://www.cornellclubnyc.com/Images/Library/slider-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9174" y="4565360"/>
            <a:ext cx="4763762" cy="171197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descr="Image result for spai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53594" y="1113620"/>
            <a:ext cx="2619375" cy="1743076"/>
          </a:xfrm>
          <a:prstGeom prst="rect">
            <a:avLst/>
          </a:prstGeom>
          <a:noFill/>
          <a:extLst>
            <a:ext uri="{909E8E84-426E-40DD-AFC4-6F175D3DCCD1}">
              <a14:hiddenFill xmlns:a14="http://schemas.microsoft.com/office/drawing/2010/main">
                <a:solidFill>
                  <a:srgbClr val="FFFFFF"/>
                </a:solidFill>
              </a14:hiddenFill>
            </a:ext>
          </a:extLst>
        </p:spPr>
      </p:pic>
      <p:sp>
        <p:nvSpPr>
          <p:cNvPr id="2" name="object 3">
            <a:extLst>
              <a:ext uri="{FF2B5EF4-FFF2-40B4-BE49-F238E27FC236}">
                <a16:creationId xmlns:a16="http://schemas.microsoft.com/office/drawing/2014/main" id="{06BF16A1-F7D4-ECB3-53DB-36730F613185}"/>
              </a:ext>
            </a:extLst>
          </p:cNvPr>
          <p:cNvSpPr txBox="1"/>
          <p:nvPr/>
        </p:nvSpPr>
        <p:spPr>
          <a:xfrm>
            <a:off x="321369" y="1412776"/>
            <a:ext cx="5501005" cy="4138569"/>
          </a:xfrm>
          <a:prstGeom prst="rect">
            <a:avLst/>
          </a:prstGeom>
        </p:spPr>
        <p:txBody>
          <a:bodyPr vert="horz" wrap="square" lIns="0" tIns="12700" rIns="0" bIns="0" rtlCol="0" anchor="t">
            <a:spAutoFit/>
          </a:bodyPr>
          <a:lstStyle/>
          <a:p>
            <a:pPr marL="354965" marR="60325" indent="-342900">
              <a:lnSpc>
                <a:spcPct val="145400"/>
              </a:lnSpc>
              <a:spcBef>
                <a:spcPts val="100"/>
              </a:spcBef>
              <a:buFont typeface="Arial"/>
              <a:buChar char="•"/>
            </a:pPr>
            <a:r>
              <a:rPr sz="2400" dirty="0">
                <a:solidFill>
                  <a:srgbClr val="001157"/>
                </a:solidFill>
                <a:latin typeface="Minion Pro"/>
                <a:cs typeface="Georgia"/>
              </a:rPr>
              <a:t>Personal </a:t>
            </a:r>
            <a:r>
              <a:rPr sz="2400" spc="-5" dirty="0">
                <a:solidFill>
                  <a:srgbClr val="001157"/>
                </a:solidFill>
                <a:latin typeface="Minion Pro"/>
                <a:cs typeface="Georgia"/>
              </a:rPr>
              <a:t>development (independence,</a:t>
            </a:r>
            <a:r>
              <a:rPr lang="en-US" sz="2400" spc="-5" dirty="0">
                <a:solidFill>
                  <a:srgbClr val="001157"/>
                </a:solidFill>
                <a:latin typeface="Minion Pro"/>
                <a:cs typeface="Georgia"/>
              </a:rPr>
              <a:t> </a:t>
            </a:r>
            <a:r>
              <a:rPr sz="2400" spc="-5" dirty="0">
                <a:solidFill>
                  <a:srgbClr val="001157"/>
                </a:solidFill>
                <a:latin typeface="Minion Pro"/>
                <a:cs typeface="Georgia"/>
              </a:rPr>
              <a:t> flexibility,</a:t>
            </a:r>
            <a:r>
              <a:rPr sz="2400" spc="-10" dirty="0">
                <a:solidFill>
                  <a:srgbClr val="001157"/>
                </a:solidFill>
                <a:latin typeface="Minion Pro"/>
                <a:cs typeface="Georgia"/>
              </a:rPr>
              <a:t> </a:t>
            </a:r>
            <a:r>
              <a:rPr sz="2400" spc="-5" dirty="0">
                <a:solidFill>
                  <a:srgbClr val="001157"/>
                </a:solidFill>
                <a:latin typeface="Minion Pro"/>
                <a:cs typeface="Georgia"/>
              </a:rPr>
              <a:t>adaptability)</a:t>
            </a:r>
            <a:endParaRPr lang="en-US" sz="2400" dirty="0">
              <a:latin typeface="Minion Pro"/>
              <a:cs typeface="Georgia"/>
            </a:endParaRPr>
          </a:p>
          <a:p>
            <a:pPr marL="355600" marR="5080" indent="-342900">
              <a:lnSpc>
                <a:spcPts val="4200"/>
              </a:lnSpc>
              <a:spcBef>
                <a:spcPts val="345"/>
              </a:spcBef>
              <a:buFont typeface="Arial"/>
              <a:buChar char="•"/>
            </a:pPr>
            <a:r>
              <a:rPr sz="2400" spc="-5" dirty="0">
                <a:solidFill>
                  <a:srgbClr val="001157"/>
                </a:solidFill>
                <a:latin typeface="Minion Pro"/>
                <a:cs typeface="Georgia"/>
              </a:rPr>
              <a:t>Experience different learning </a:t>
            </a:r>
            <a:r>
              <a:rPr lang="en-US" sz="2400" spc="-5" dirty="0">
                <a:solidFill>
                  <a:srgbClr val="001157"/>
                </a:solidFill>
                <a:latin typeface="Minion Pro"/>
                <a:cs typeface="Georgia"/>
              </a:rPr>
              <a:t>practices</a:t>
            </a:r>
            <a:endParaRPr lang="en-US" sz="2400" dirty="0">
              <a:solidFill>
                <a:srgbClr val="000000"/>
              </a:solidFill>
              <a:latin typeface="Minion Pro"/>
              <a:cs typeface="Georgia"/>
            </a:endParaRPr>
          </a:p>
          <a:p>
            <a:pPr marL="355600" marR="5080" indent="-342900">
              <a:lnSpc>
                <a:spcPts val="4200"/>
              </a:lnSpc>
              <a:spcBef>
                <a:spcPts val="345"/>
              </a:spcBef>
              <a:buFont typeface="Arial"/>
              <a:buChar char="•"/>
            </a:pPr>
            <a:r>
              <a:rPr lang="en-US" sz="2400" spc="-5" dirty="0">
                <a:solidFill>
                  <a:srgbClr val="001157"/>
                </a:solidFill>
                <a:latin typeface="Minion Pro"/>
                <a:cs typeface="Georgia"/>
              </a:rPr>
              <a:t>Improve</a:t>
            </a:r>
            <a:r>
              <a:rPr sz="2400" spc="-5" dirty="0">
                <a:solidFill>
                  <a:srgbClr val="001157"/>
                </a:solidFill>
                <a:latin typeface="Minion Pro"/>
                <a:cs typeface="Georgia"/>
              </a:rPr>
              <a:t> language skills</a:t>
            </a:r>
            <a:endParaRPr sz="2400" dirty="0">
              <a:latin typeface="Minion Pro"/>
              <a:cs typeface="Georgia"/>
            </a:endParaRPr>
          </a:p>
          <a:p>
            <a:pPr marL="355600" indent="-342900">
              <a:spcBef>
                <a:spcPts val="950"/>
              </a:spcBef>
              <a:buFont typeface="Arial"/>
              <a:buChar char="•"/>
            </a:pPr>
            <a:r>
              <a:rPr sz="2400" dirty="0">
                <a:solidFill>
                  <a:srgbClr val="001157"/>
                </a:solidFill>
                <a:latin typeface="Minion Pro"/>
                <a:cs typeface="Georgia"/>
              </a:rPr>
              <a:t>Work </a:t>
            </a:r>
            <a:r>
              <a:rPr sz="2400" spc="-5" dirty="0">
                <a:solidFill>
                  <a:srgbClr val="001157"/>
                </a:solidFill>
                <a:latin typeface="Minion Pro"/>
                <a:cs typeface="Georgia"/>
              </a:rPr>
              <a:t>together with people</a:t>
            </a:r>
            <a:r>
              <a:rPr lang="en-US" sz="2400" spc="-5" dirty="0">
                <a:solidFill>
                  <a:srgbClr val="001157"/>
                </a:solidFill>
                <a:latin typeface="Minion Pro"/>
                <a:cs typeface="Georgia"/>
              </a:rPr>
              <a:t> from other cultures</a:t>
            </a:r>
          </a:p>
          <a:p>
            <a:pPr marL="355600" indent="-342900">
              <a:spcBef>
                <a:spcPts val="1325"/>
              </a:spcBef>
              <a:buFont typeface="Arial"/>
              <a:buChar char="•"/>
            </a:pPr>
            <a:r>
              <a:rPr sz="2400" spc="-5" dirty="0">
                <a:solidFill>
                  <a:srgbClr val="001157"/>
                </a:solidFill>
                <a:latin typeface="Minion Pro"/>
                <a:cs typeface="Georgia"/>
              </a:rPr>
              <a:t>Expand your academic</a:t>
            </a:r>
            <a:r>
              <a:rPr sz="2400" spc="-40" dirty="0">
                <a:solidFill>
                  <a:srgbClr val="001157"/>
                </a:solidFill>
                <a:latin typeface="Minion Pro"/>
                <a:cs typeface="Georgia"/>
              </a:rPr>
              <a:t> </a:t>
            </a:r>
            <a:r>
              <a:rPr sz="2400" dirty="0">
                <a:solidFill>
                  <a:srgbClr val="001157"/>
                </a:solidFill>
                <a:latin typeface="Minion Pro"/>
                <a:cs typeface="Georgia"/>
              </a:rPr>
              <a:t>network</a:t>
            </a:r>
            <a:endParaRPr sz="2400" dirty="0">
              <a:latin typeface="Minion Pro"/>
              <a:cs typeface="Georgia"/>
            </a:endParaRPr>
          </a:p>
          <a:p>
            <a:pPr marL="355600" indent="-342900">
              <a:spcBef>
                <a:spcPts val="1305"/>
              </a:spcBef>
              <a:buFont typeface="Arial"/>
              <a:buChar char="•"/>
            </a:pPr>
            <a:r>
              <a:rPr sz="2400" spc="-5" dirty="0">
                <a:solidFill>
                  <a:srgbClr val="001157"/>
                </a:solidFill>
                <a:latin typeface="Minion Pro"/>
                <a:cs typeface="Georgia"/>
              </a:rPr>
              <a:t>Enhance your future</a:t>
            </a:r>
            <a:r>
              <a:rPr sz="2400" spc="-60" dirty="0">
                <a:solidFill>
                  <a:srgbClr val="001157"/>
                </a:solidFill>
                <a:latin typeface="Minion Pro"/>
                <a:cs typeface="Georgia"/>
              </a:rPr>
              <a:t> </a:t>
            </a:r>
            <a:r>
              <a:rPr sz="2400" spc="-5" dirty="0">
                <a:solidFill>
                  <a:srgbClr val="001157"/>
                </a:solidFill>
                <a:latin typeface="Minion Pro"/>
                <a:cs typeface="Georgia"/>
              </a:rPr>
              <a:t>employability</a:t>
            </a:r>
            <a:endParaRPr sz="2400" dirty="0">
              <a:latin typeface="Minion Pro"/>
              <a:cs typeface="Georgia"/>
            </a:endParaRPr>
          </a:p>
        </p:txBody>
      </p:sp>
    </p:spTree>
    <p:extLst>
      <p:ext uri="{BB962C8B-B14F-4D97-AF65-F5344CB8AC3E}">
        <p14:creationId xmlns:p14="http://schemas.microsoft.com/office/powerpoint/2010/main" val="19926171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jdelijke aanduiding voor tekst 12"/>
          <p:cNvSpPr>
            <a:spLocks noGrp="1"/>
          </p:cNvSpPr>
          <p:nvPr>
            <p:ph type="body" sz="quarter" idx="13"/>
          </p:nvPr>
        </p:nvSpPr>
        <p:spPr/>
        <p:txBody>
          <a:bodyPr/>
          <a:lstStyle/>
          <a:p>
            <a:endParaRPr lang="en-US"/>
          </a:p>
        </p:txBody>
      </p:sp>
      <p:sp>
        <p:nvSpPr>
          <p:cNvPr id="12" name="Tijdelijke aanduiding voor tekst 11"/>
          <p:cNvSpPr>
            <a:spLocks noGrp="1"/>
          </p:cNvSpPr>
          <p:nvPr>
            <p:ph type="body" sz="quarter" idx="12"/>
          </p:nvPr>
        </p:nvSpPr>
        <p:spPr>
          <a:xfrm>
            <a:off x="3176" y="2"/>
            <a:ext cx="12192000" cy="4528960"/>
          </a:xfrm>
        </p:spPr>
        <p:txBody>
          <a:bodyPr/>
          <a:lstStyle/>
          <a:p>
            <a:endParaRPr lang="en-US" b="1" dirty="0"/>
          </a:p>
        </p:txBody>
      </p:sp>
      <p:sp>
        <p:nvSpPr>
          <p:cNvPr id="4" name="Titel 3"/>
          <p:cNvSpPr>
            <a:spLocks noGrp="1"/>
          </p:cNvSpPr>
          <p:nvPr>
            <p:ph type="title"/>
          </p:nvPr>
        </p:nvSpPr>
        <p:spPr>
          <a:xfrm>
            <a:off x="3773316" y="1633941"/>
            <a:ext cx="4113314" cy="1489088"/>
          </a:xfrm>
        </p:spPr>
        <p:txBody>
          <a:bodyPr/>
          <a:lstStyle/>
          <a:p>
            <a:pPr algn="ctr"/>
            <a:r>
              <a:rPr lang="nl-NL" sz="5350" dirty="0" err="1">
                <a:latin typeface="Minion Pro"/>
              </a:rPr>
              <a:t>Thank</a:t>
            </a:r>
            <a:r>
              <a:rPr lang="nl-NL" sz="5350" dirty="0">
                <a:latin typeface="Minion Pro"/>
              </a:rPr>
              <a:t> </a:t>
            </a:r>
            <a:r>
              <a:rPr lang="nl-NL" sz="5350" dirty="0" err="1">
                <a:latin typeface="Minion Pro"/>
              </a:rPr>
              <a:t>you</a:t>
            </a:r>
            <a:r>
              <a:rPr lang="nl-NL" sz="5350" dirty="0">
                <a:latin typeface="Minion Pro"/>
              </a:rPr>
              <a:t>!</a:t>
            </a:r>
            <a:endParaRPr lang="en-US" dirty="0"/>
          </a:p>
        </p:txBody>
      </p:sp>
      <p:sp>
        <p:nvSpPr>
          <p:cNvPr id="2" name="Tijdelijke aanduiding voor dianummer 1"/>
          <p:cNvSpPr>
            <a:spLocks noGrp="1"/>
          </p:cNvSpPr>
          <p:nvPr>
            <p:ph type="sldNum" sz="quarter" idx="4"/>
          </p:nvPr>
        </p:nvSpPr>
        <p:spPr/>
        <p:txBody>
          <a:bodyPr/>
          <a:lstStyle/>
          <a:p>
            <a:fld id="{5EE7099E-8998-4851-915A-4F4831808297}" type="slidenum">
              <a:rPr lang="nl-NL" smtClean="0"/>
              <a:pPr/>
              <a:t>30</a:t>
            </a:fld>
            <a:endParaRPr lang="nl-NL"/>
          </a:p>
        </p:txBody>
      </p:sp>
    </p:spTree>
    <p:extLst>
      <p:ext uri="{BB962C8B-B14F-4D97-AF65-F5344CB8AC3E}">
        <p14:creationId xmlns:p14="http://schemas.microsoft.com/office/powerpoint/2010/main" val="3516249447"/>
      </p:ext>
    </p:extLst>
  </p:cSld>
  <p:clrMapOvr>
    <a:masterClrMapping/>
  </p:clrMapOvr>
  <p:transition spd="slow">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spc="-5" dirty="0">
                <a:solidFill>
                  <a:srgbClr val="001157"/>
                </a:solidFill>
                <a:latin typeface="Minion Pro"/>
                <a:ea typeface="+mn-ea"/>
              </a:rPr>
              <a:t>Where to start: faculty vs university-wide</a:t>
            </a:r>
            <a:endParaRPr lang="nl-NL" sz="4400" spc="-5" dirty="0">
              <a:solidFill>
                <a:srgbClr val="001157"/>
              </a:solidFill>
              <a:latin typeface="Minion Pro"/>
              <a:ea typeface="+mn-ea"/>
            </a:endParaRPr>
          </a:p>
        </p:txBody>
      </p:sp>
      <p:sp>
        <p:nvSpPr>
          <p:cNvPr id="3" name="Vertical Text Placeholder 2"/>
          <p:cNvSpPr>
            <a:spLocks noGrp="1"/>
          </p:cNvSpPr>
          <p:nvPr>
            <p:ph type="body" orient="vert" idx="1"/>
          </p:nvPr>
        </p:nvSpPr>
        <p:spPr>
          <a:xfrm>
            <a:off x="404662" y="1252836"/>
            <a:ext cx="4686401" cy="2248172"/>
          </a:xfrm>
        </p:spPr>
        <p:txBody>
          <a:bodyPr/>
          <a:lstStyle/>
          <a:p>
            <a:r>
              <a:rPr lang="nl-NL" sz="2000" b="1" dirty="0" err="1"/>
              <a:t>Faculty</a:t>
            </a:r>
            <a:r>
              <a:rPr lang="nl-NL" sz="2000" b="1" dirty="0"/>
              <a:t> exchange</a:t>
            </a:r>
          </a:p>
          <a:p>
            <a:pPr lvl="1"/>
            <a:r>
              <a:rPr lang="nl-NL" dirty="0" err="1"/>
              <a:t>Managed</a:t>
            </a:r>
            <a:r>
              <a:rPr lang="nl-NL" dirty="0"/>
              <a:t> </a:t>
            </a:r>
            <a:r>
              <a:rPr lang="nl-NL" dirty="0" err="1"/>
              <a:t>by</a:t>
            </a:r>
            <a:r>
              <a:rPr lang="nl-NL" dirty="0"/>
              <a:t> </a:t>
            </a:r>
            <a:r>
              <a:rPr lang="nl-NL" dirty="0" err="1"/>
              <a:t>faculty’s</a:t>
            </a:r>
            <a:r>
              <a:rPr lang="nl-NL" dirty="0"/>
              <a:t> exchange </a:t>
            </a:r>
            <a:r>
              <a:rPr lang="nl-NL" dirty="0" err="1"/>
              <a:t>coordinator</a:t>
            </a:r>
            <a:endParaRPr lang="nl-NL" dirty="0"/>
          </a:p>
          <a:p>
            <a:pPr lvl="1"/>
            <a:r>
              <a:rPr lang="nl-NL" dirty="0"/>
              <a:t>Open </a:t>
            </a:r>
            <a:r>
              <a:rPr lang="nl-NL" dirty="0" err="1"/>
              <a:t>to</a:t>
            </a:r>
            <a:r>
              <a:rPr lang="nl-NL" dirty="0"/>
              <a:t> </a:t>
            </a:r>
            <a:r>
              <a:rPr lang="nl-NL" dirty="0" err="1"/>
              <a:t>students</a:t>
            </a:r>
            <a:r>
              <a:rPr lang="nl-NL" dirty="0"/>
              <a:t> </a:t>
            </a:r>
            <a:r>
              <a:rPr lang="nl-NL" dirty="0" err="1"/>
              <a:t>from</a:t>
            </a:r>
            <a:r>
              <a:rPr lang="nl-NL" dirty="0"/>
              <a:t> </a:t>
            </a:r>
            <a:r>
              <a:rPr lang="nl-NL" dirty="0" err="1"/>
              <a:t>faculty</a:t>
            </a:r>
            <a:r>
              <a:rPr lang="nl-NL" dirty="0"/>
              <a:t>/</a:t>
            </a:r>
            <a:r>
              <a:rPr lang="nl-NL" dirty="0" err="1"/>
              <a:t>programme</a:t>
            </a:r>
            <a:r>
              <a:rPr lang="nl-NL" dirty="0"/>
              <a:t> </a:t>
            </a:r>
            <a:r>
              <a:rPr lang="nl-NL" dirty="0" err="1"/>
              <a:t>only</a:t>
            </a:r>
            <a:endParaRPr lang="nl-NL" dirty="0"/>
          </a:p>
          <a:p>
            <a:pPr lvl="1"/>
            <a:r>
              <a:rPr lang="nl-NL" dirty="0" err="1"/>
              <a:t>Usually</a:t>
            </a:r>
            <a:r>
              <a:rPr lang="nl-NL" dirty="0"/>
              <a:t>  </a:t>
            </a:r>
            <a:r>
              <a:rPr lang="nl-NL" dirty="0" err="1"/>
              <a:t>for</a:t>
            </a:r>
            <a:r>
              <a:rPr lang="nl-NL" dirty="0"/>
              <a:t> </a:t>
            </a:r>
            <a:r>
              <a:rPr lang="nl-NL" dirty="0" err="1"/>
              <a:t>your</a:t>
            </a:r>
            <a:r>
              <a:rPr lang="nl-NL" dirty="0"/>
              <a:t>  </a:t>
            </a:r>
            <a:r>
              <a:rPr lang="nl-NL" dirty="0" err="1"/>
              <a:t>specific</a:t>
            </a:r>
            <a:r>
              <a:rPr lang="nl-NL" dirty="0"/>
              <a:t>  field of study</a:t>
            </a:r>
          </a:p>
          <a:p>
            <a:pPr lvl="1"/>
            <a:r>
              <a:rPr lang="nl-NL" dirty="0"/>
              <a:t>Inside </a:t>
            </a:r>
            <a:r>
              <a:rPr lang="nl-NL" dirty="0">
                <a:latin typeface="Minion" panose="02000503070000020003" pitchFamily="2" charset="0"/>
              </a:rPr>
              <a:t>Europe</a:t>
            </a:r>
            <a:r>
              <a:rPr lang="nl-NL" dirty="0"/>
              <a:t> (Erasmus+)</a:t>
            </a:r>
          </a:p>
          <a:p>
            <a:pPr lvl="1"/>
            <a:r>
              <a:rPr lang="nl-NL" dirty="0" err="1"/>
              <a:t>Sometimes</a:t>
            </a:r>
            <a:r>
              <a:rPr lang="nl-NL" dirty="0"/>
              <a:t> </a:t>
            </a:r>
            <a:r>
              <a:rPr lang="nl-NL" dirty="0" err="1"/>
              <a:t>outside</a:t>
            </a:r>
            <a:r>
              <a:rPr lang="nl-NL" dirty="0"/>
              <a:t> of Europe</a:t>
            </a:r>
          </a:p>
          <a:p>
            <a:endParaRPr lang="nl-NL" dirty="0"/>
          </a:p>
        </p:txBody>
      </p:sp>
      <p:sp>
        <p:nvSpPr>
          <p:cNvPr id="5" name="Tijdelijke aanduiding voor verticale tekst 6"/>
          <p:cNvSpPr txBox="1">
            <a:spLocks/>
          </p:cNvSpPr>
          <p:nvPr/>
        </p:nvSpPr>
        <p:spPr>
          <a:xfrm>
            <a:off x="6459215" y="1196752"/>
            <a:ext cx="5256584" cy="2664296"/>
          </a:xfrm>
          <a:prstGeom prst="rect">
            <a:avLst/>
          </a:prstGeom>
        </p:spPr>
        <p:txBody>
          <a:bodyPr vert="horz" lIns="0" tIns="0" rIns="0" bIns="0" rtlCol="0">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r>
              <a:rPr lang="nl-NL" sz="2000" b="1" dirty="0">
                <a:latin typeface="Minion" panose="02000503070000020003" pitchFamily="2" charset="0"/>
              </a:rPr>
              <a:t>University-</a:t>
            </a:r>
            <a:r>
              <a:rPr lang="nl-NL" sz="2000" b="1" dirty="0" err="1">
                <a:latin typeface="Minion" panose="02000503070000020003" pitchFamily="2" charset="0"/>
              </a:rPr>
              <a:t>wide</a:t>
            </a:r>
            <a:r>
              <a:rPr lang="nl-NL" sz="2000" b="1" dirty="0">
                <a:latin typeface="Minion" panose="02000503070000020003" pitchFamily="2" charset="0"/>
              </a:rPr>
              <a:t> exchange</a:t>
            </a:r>
          </a:p>
          <a:p>
            <a:pPr lvl="1"/>
            <a:r>
              <a:rPr lang="nl-NL" dirty="0" err="1">
                <a:latin typeface="Minion" panose="02000503070000020003" pitchFamily="2" charset="0"/>
              </a:rPr>
              <a:t>Managed</a:t>
            </a:r>
            <a:r>
              <a:rPr lang="nl-NL" dirty="0">
                <a:latin typeface="Minion" panose="02000503070000020003" pitchFamily="2" charset="0"/>
              </a:rPr>
              <a:t> </a:t>
            </a:r>
            <a:r>
              <a:rPr lang="nl-NL" dirty="0" err="1">
                <a:latin typeface="Minion" panose="02000503070000020003" pitchFamily="2" charset="0"/>
              </a:rPr>
              <a:t>by</a:t>
            </a:r>
            <a:r>
              <a:rPr lang="nl-NL" dirty="0">
                <a:latin typeface="Minion" panose="02000503070000020003" pitchFamily="2" charset="0"/>
              </a:rPr>
              <a:t> </a:t>
            </a:r>
            <a:r>
              <a:rPr lang="nl-NL" dirty="0" err="1">
                <a:latin typeface="Minion" panose="02000503070000020003" pitchFamily="2" charset="0"/>
              </a:rPr>
              <a:t>central</a:t>
            </a:r>
            <a:r>
              <a:rPr lang="nl-NL" dirty="0">
                <a:latin typeface="Minion" panose="02000503070000020003" pitchFamily="2" charset="0"/>
              </a:rPr>
              <a:t> International Relations Office (IR) of Student </a:t>
            </a:r>
            <a:r>
              <a:rPr lang="nl-NL" dirty="0" err="1">
                <a:latin typeface="Minion" panose="02000503070000020003" pitchFamily="2" charset="0"/>
              </a:rPr>
              <a:t>and</a:t>
            </a:r>
            <a:r>
              <a:rPr lang="nl-NL" dirty="0">
                <a:latin typeface="Minion" panose="02000503070000020003" pitchFamily="2" charset="0"/>
              </a:rPr>
              <a:t> </a:t>
            </a:r>
            <a:r>
              <a:rPr lang="nl-NL" dirty="0" err="1">
                <a:latin typeface="Minion" panose="02000503070000020003" pitchFamily="2" charset="0"/>
              </a:rPr>
              <a:t>Educational</a:t>
            </a:r>
            <a:r>
              <a:rPr lang="nl-NL" dirty="0">
                <a:latin typeface="Minion" panose="02000503070000020003" pitchFamily="2" charset="0"/>
              </a:rPr>
              <a:t> </a:t>
            </a:r>
            <a:r>
              <a:rPr lang="nl-NL" dirty="0" err="1">
                <a:latin typeface="Minion" panose="02000503070000020003" pitchFamily="2" charset="0"/>
              </a:rPr>
              <a:t>Affairs</a:t>
            </a:r>
            <a:r>
              <a:rPr lang="nl-NL" dirty="0">
                <a:latin typeface="Minion" panose="02000503070000020003" pitchFamily="2" charset="0"/>
              </a:rPr>
              <a:t> (SEA)</a:t>
            </a:r>
          </a:p>
          <a:p>
            <a:pPr lvl="1"/>
            <a:r>
              <a:rPr lang="nl-NL" dirty="0">
                <a:latin typeface="Minion" panose="02000503070000020003" pitchFamily="2" charset="0"/>
              </a:rPr>
              <a:t>Generally  open </a:t>
            </a:r>
            <a:r>
              <a:rPr lang="nl-NL" dirty="0" err="1">
                <a:latin typeface="Minion" panose="02000503070000020003" pitchFamily="2" charset="0"/>
              </a:rPr>
              <a:t>to</a:t>
            </a:r>
            <a:r>
              <a:rPr lang="nl-NL" dirty="0">
                <a:latin typeface="Minion" panose="02000503070000020003" pitchFamily="2" charset="0"/>
              </a:rPr>
              <a:t> </a:t>
            </a:r>
            <a:r>
              <a:rPr lang="nl-NL" dirty="0" err="1">
                <a:latin typeface="Minion" panose="02000503070000020003" pitchFamily="2" charset="0"/>
              </a:rPr>
              <a:t>all</a:t>
            </a:r>
            <a:r>
              <a:rPr lang="nl-NL" dirty="0">
                <a:latin typeface="Minion" panose="02000503070000020003" pitchFamily="2" charset="0"/>
              </a:rPr>
              <a:t> </a:t>
            </a:r>
            <a:r>
              <a:rPr lang="nl-NL" dirty="0" err="1">
                <a:latin typeface="Minion" panose="02000503070000020003" pitchFamily="2" charset="0"/>
              </a:rPr>
              <a:t>students</a:t>
            </a:r>
            <a:endParaRPr lang="nl-NL" dirty="0">
              <a:latin typeface="Minion" panose="02000503070000020003" pitchFamily="2" charset="0"/>
            </a:endParaRPr>
          </a:p>
          <a:p>
            <a:pPr lvl="1"/>
            <a:r>
              <a:rPr lang="nl-NL" dirty="0" err="1">
                <a:latin typeface="Minion" panose="02000503070000020003" pitchFamily="2" charset="0"/>
              </a:rPr>
              <a:t>Possible</a:t>
            </a:r>
            <a:r>
              <a:rPr lang="nl-NL" dirty="0">
                <a:latin typeface="Minion" panose="02000503070000020003" pitchFamily="2" charset="0"/>
              </a:rPr>
              <a:t> </a:t>
            </a:r>
            <a:r>
              <a:rPr lang="nl-NL" dirty="0" err="1">
                <a:latin typeface="Minion" panose="02000503070000020003" pitchFamily="2" charset="0"/>
              </a:rPr>
              <a:t>to</a:t>
            </a:r>
            <a:r>
              <a:rPr lang="nl-NL" dirty="0">
                <a:latin typeface="Minion" panose="02000503070000020003" pitchFamily="2" charset="0"/>
              </a:rPr>
              <a:t> </a:t>
            </a:r>
            <a:r>
              <a:rPr lang="nl-NL" dirty="0" err="1">
                <a:latin typeface="Minion" panose="02000503070000020003" pitchFamily="2" charset="0"/>
              </a:rPr>
              <a:t>study</a:t>
            </a:r>
            <a:r>
              <a:rPr lang="nl-NL" dirty="0">
                <a:latin typeface="Minion" panose="02000503070000020003" pitchFamily="2" charset="0"/>
              </a:rPr>
              <a:t> </a:t>
            </a:r>
            <a:r>
              <a:rPr lang="nl-NL" dirty="0" err="1">
                <a:latin typeface="Minion" panose="02000503070000020003" pitchFamily="2" charset="0"/>
              </a:rPr>
              <a:t>outside</a:t>
            </a:r>
            <a:r>
              <a:rPr lang="nl-NL" dirty="0">
                <a:latin typeface="Minion" panose="02000503070000020003" pitchFamily="2" charset="0"/>
              </a:rPr>
              <a:t> </a:t>
            </a:r>
            <a:r>
              <a:rPr lang="nl-NL" dirty="0" err="1">
                <a:latin typeface="Minion" panose="02000503070000020003" pitchFamily="2" charset="0"/>
              </a:rPr>
              <a:t>your</a:t>
            </a:r>
            <a:r>
              <a:rPr lang="nl-NL" dirty="0">
                <a:latin typeface="Minion" panose="02000503070000020003" pitchFamily="2" charset="0"/>
              </a:rPr>
              <a:t>  field of </a:t>
            </a:r>
            <a:r>
              <a:rPr lang="nl-NL" dirty="0" err="1">
                <a:latin typeface="Minion" panose="02000503070000020003" pitchFamily="2" charset="0"/>
              </a:rPr>
              <a:t>study</a:t>
            </a:r>
            <a:r>
              <a:rPr lang="nl-NL" dirty="0">
                <a:latin typeface="Minion" panose="02000503070000020003" pitchFamily="2" charset="0"/>
              </a:rPr>
              <a:t> at different </a:t>
            </a:r>
            <a:r>
              <a:rPr lang="nl-NL" dirty="0" err="1">
                <a:latin typeface="Minion" panose="02000503070000020003" pitchFamily="2" charset="0"/>
              </a:rPr>
              <a:t>faculties</a:t>
            </a:r>
            <a:endParaRPr lang="nl-NL" dirty="0">
              <a:latin typeface="Minion" panose="02000503070000020003" pitchFamily="2" charset="0"/>
            </a:endParaRPr>
          </a:p>
          <a:p>
            <a:pPr lvl="1"/>
            <a:r>
              <a:rPr lang="nl-NL" dirty="0" err="1">
                <a:latin typeface="Minion" panose="02000503070000020003" pitchFamily="2" charset="0"/>
              </a:rPr>
              <a:t>Only</a:t>
            </a:r>
            <a:r>
              <a:rPr lang="nl-NL" dirty="0">
                <a:latin typeface="Minion" panose="02000503070000020003" pitchFamily="2" charset="0"/>
              </a:rPr>
              <a:t> </a:t>
            </a:r>
            <a:r>
              <a:rPr lang="nl-NL" dirty="0" err="1">
                <a:latin typeface="Minion" panose="02000503070000020003" pitchFamily="2" charset="0"/>
              </a:rPr>
              <a:t>outside</a:t>
            </a:r>
            <a:r>
              <a:rPr lang="nl-NL" dirty="0">
                <a:latin typeface="Minion" panose="02000503070000020003" pitchFamily="2" charset="0"/>
              </a:rPr>
              <a:t> of Europe</a:t>
            </a:r>
          </a:p>
          <a:p>
            <a:pPr lvl="1"/>
            <a:r>
              <a:rPr lang="en-US" dirty="0">
                <a:latin typeface="Minion" panose="02000503070000020003" pitchFamily="2" charset="0"/>
              </a:rPr>
              <a:t>ISEP </a:t>
            </a:r>
            <a:r>
              <a:rPr lang="en-US" dirty="0" err="1">
                <a:latin typeface="Minion" panose="02000503070000020003" pitchFamily="2" charset="0"/>
              </a:rPr>
              <a:t>programme</a:t>
            </a:r>
            <a:endParaRPr lang="nl-NL" dirty="0">
              <a:latin typeface="Minion" panose="02000503070000020003" pitchFamily="2" charset="0"/>
            </a:endParaRPr>
          </a:p>
          <a:p>
            <a:pPr marL="180975" lvl="1" indent="0">
              <a:buNone/>
            </a:pPr>
            <a:endParaRPr lang="nl-NL" sz="100" dirty="0"/>
          </a:p>
        </p:txBody>
      </p:sp>
      <p:sp>
        <p:nvSpPr>
          <p:cNvPr id="7" name="TextBox 6"/>
          <p:cNvSpPr txBox="1"/>
          <p:nvPr/>
        </p:nvSpPr>
        <p:spPr>
          <a:xfrm>
            <a:off x="6603231" y="3896848"/>
            <a:ext cx="3240360" cy="1169929"/>
          </a:xfrm>
          <a:prstGeom prst="rect">
            <a:avLst/>
          </a:prstGeom>
          <a:noFill/>
        </p:spPr>
        <p:txBody>
          <a:bodyPr wrap="none" lIns="108000" tIns="108000" rIns="108000" bIns="108000" rtlCol="0">
            <a:noAutofit/>
          </a:bodyPr>
          <a:lstStyle/>
          <a:p>
            <a:r>
              <a:rPr lang="en-US" b="1" noProof="0" dirty="0">
                <a:solidFill>
                  <a:schemeClr val="bg2"/>
                </a:solidFill>
                <a:latin typeface="Minion" panose="02000503070000020003" pitchFamily="2" charset="0"/>
              </a:rPr>
              <a:t>Contact:</a:t>
            </a:r>
          </a:p>
          <a:p>
            <a:r>
              <a:rPr lang="en-US" noProof="0" dirty="0" err="1">
                <a:solidFill>
                  <a:schemeClr val="bg2"/>
                </a:solidFill>
                <a:latin typeface="Minion" panose="02000503070000020003" pitchFamily="2" charset="0"/>
              </a:rPr>
              <a:t>Internationa</a:t>
            </a:r>
            <a:r>
              <a:rPr lang="en-US" dirty="0">
                <a:solidFill>
                  <a:schemeClr val="bg2"/>
                </a:solidFill>
                <a:latin typeface="Minion" panose="02000503070000020003" pitchFamily="2" charset="0"/>
              </a:rPr>
              <a:t>l Relations Office</a:t>
            </a:r>
          </a:p>
          <a:p>
            <a:r>
              <a:rPr lang="en-US" noProof="0" dirty="0">
                <a:solidFill>
                  <a:schemeClr val="bg2"/>
                </a:solidFill>
                <a:latin typeface="Minion" panose="02000503070000020003" pitchFamily="2" charset="0"/>
              </a:rPr>
              <a:t>Student and Educational Affairs</a:t>
            </a:r>
          </a:p>
          <a:p>
            <a:endParaRPr lang="en-US" noProof="0" dirty="0">
              <a:solidFill>
                <a:schemeClr val="bg2"/>
              </a:solidFill>
            </a:endParaRPr>
          </a:p>
        </p:txBody>
      </p:sp>
      <p:sp>
        <p:nvSpPr>
          <p:cNvPr id="11" name="TextBox 10"/>
          <p:cNvSpPr txBox="1"/>
          <p:nvPr/>
        </p:nvSpPr>
        <p:spPr>
          <a:xfrm>
            <a:off x="2735461" y="3717032"/>
            <a:ext cx="2880320" cy="2408446"/>
          </a:xfrm>
          <a:prstGeom prst="rect">
            <a:avLst/>
          </a:prstGeom>
          <a:noFill/>
        </p:spPr>
        <p:txBody>
          <a:bodyPr wrap="none" lIns="108000" tIns="108000" rIns="108000" bIns="108000" rtlCol="0">
            <a:noAutofit/>
          </a:bodyPr>
          <a:lstStyle/>
          <a:p>
            <a:r>
              <a:rPr lang="en-US" b="1" noProof="0" dirty="0">
                <a:solidFill>
                  <a:schemeClr val="bg2"/>
                </a:solidFill>
              </a:rPr>
              <a:t>Contact:</a:t>
            </a:r>
          </a:p>
          <a:p>
            <a:r>
              <a:rPr lang="en-US" dirty="0">
                <a:solidFill>
                  <a:schemeClr val="bg2"/>
                </a:solidFill>
              </a:rPr>
              <a:t>Faculty Exchange Coordinator</a:t>
            </a:r>
          </a:p>
          <a:p>
            <a:r>
              <a:rPr lang="en-US" noProof="0" dirty="0">
                <a:solidFill>
                  <a:schemeClr val="bg2"/>
                </a:solidFill>
              </a:rPr>
              <a:t>Cleody van der Eijk </a:t>
            </a:r>
          </a:p>
          <a:p>
            <a:endParaRPr lang="en-US" noProof="0" dirty="0">
              <a:solidFill>
                <a:schemeClr val="bg2"/>
              </a:solidFill>
            </a:endParaRPr>
          </a:p>
          <a:p>
            <a:r>
              <a:rPr lang="en-US" noProof="0" dirty="0">
                <a:solidFill>
                  <a:schemeClr val="bg2"/>
                </a:solidFill>
              </a:rPr>
              <a:t>exchange@arch.leidenuniv.nl</a:t>
            </a:r>
          </a:p>
        </p:txBody>
      </p:sp>
      <p:pic>
        <p:nvPicPr>
          <p:cNvPr id="1026" name="Picture 2">
            <a:extLst>
              <a:ext uri="{FF2B5EF4-FFF2-40B4-BE49-F238E27FC236}">
                <a16:creationId xmlns:a16="http://schemas.microsoft.com/office/drawing/2014/main" id="{288E7359-67B8-E090-BCAF-DFF33BBED9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544" y="3861048"/>
            <a:ext cx="2121066" cy="2316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68439"/>
      </p:ext>
    </p:extLst>
  </p:cSld>
  <p:clrMapOvr>
    <a:masterClrMapping/>
  </p:clrMapOvr>
  <p:transition spd="slow">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4559" y="548680"/>
            <a:ext cx="11389024" cy="432048"/>
          </a:xfrm>
        </p:spPr>
        <p:txBody>
          <a:bodyPr/>
          <a:lstStyle/>
          <a:p>
            <a:r>
              <a:rPr lang="en-US" dirty="0">
                <a:solidFill>
                  <a:srgbClr val="002060"/>
                </a:solidFill>
                <a:latin typeface="Minion" panose="02000503070000020003" pitchFamily="2" charset="0"/>
              </a:rPr>
              <a:t>Requirements</a:t>
            </a:r>
            <a:endParaRPr lang="nl-NL" dirty="0">
              <a:solidFill>
                <a:srgbClr val="002060"/>
              </a:solidFill>
              <a:latin typeface="Minion" panose="02000503070000020003" pitchFamily="2" charset="0"/>
            </a:endParaRPr>
          </a:p>
        </p:txBody>
      </p:sp>
      <p:sp>
        <p:nvSpPr>
          <p:cNvPr id="6" name="TextBox 5"/>
          <p:cNvSpPr txBox="1"/>
          <p:nvPr/>
        </p:nvSpPr>
        <p:spPr>
          <a:xfrm>
            <a:off x="390628" y="1443553"/>
            <a:ext cx="7134673" cy="2255297"/>
          </a:xfrm>
          <a:prstGeom prst="rect">
            <a:avLst/>
          </a:prstGeom>
          <a:noFill/>
        </p:spPr>
        <p:txBody>
          <a:bodyPr wrap="square" rtlCol="0">
            <a:spAutoFit/>
          </a:bodyPr>
          <a:lstStyle/>
          <a:p>
            <a:pPr>
              <a:lnSpc>
                <a:spcPct val="150000"/>
              </a:lnSpc>
              <a:buFont typeface="Arial" panose="020B0604020202020204" pitchFamily="34" charset="0"/>
              <a:buChar char="•"/>
            </a:pPr>
            <a:r>
              <a:rPr lang="en-US" sz="2400" b="1" kern="0" dirty="0">
                <a:solidFill>
                  <a:srgbClr val="FF0000"/>
                </a:solidFill>
                <a:latin typeface="Minion" panose="02000503070000020003" pitchFamily="2" charset="0"/>
              </a:rPr>
              <a:t> GPA  7.0 for all courses </a:t>
            </a:r>
            <a:r>
              <a:rPr lang="en-US" sz="2400" b="1" kern="0" dirty="0">
                <a:solidFill>
                  <a:srgbClr val="002060"/>
                </a:solidFill>
                <a:latin typeface="Minion" panose="02000503070000020003" pitchFamily="2" charset="0"/>
              </a:rPr>
              <a:t>at time of application</a:t>
            </a:r>
          </a:p>
          <a:p>
            <a:pPr>
              <a:lnSpc>
                <a:spcPct val="150000"/>
              </a:lnSpc>
              <a:buFont typeface="Arial" panose="020B0604020202020204" pitchFamily="34" charset="0"/>
              <a:buChar char="•"/>
            </a:pPr>
            <a:r>
              <a:rPr lang="en-US" sz="2400" kern="0" dirty="0">
                <a:solidFill>
                  <a:srgbClr val="002060"/>
                </a:solidFill>
                <a:latin typeface="Minion" panose="02000503070000020003" pitchFamily="2" charset="0"/>
              </a:rPr>
              <a:t> Language requirements B2 level </a:t>
            </a:r>
          </a:p>
          <a:p>
            <a:pPr lvl="1">
              <a:lnSpc>
                <a:spcPct val="150000"/>
              </a:lnSpc>
            </a:pPr>
            <a:r>
              <a:rPr lang="en-US" sz="2400" kern="0" dirty="0">
                <a:solidFill>
                  <a:srgbClr val="002060"/>
                </a:solidFill>
                <a:latin typeface="Minion" panose="02000503070000020003" pitchFamily="2" charset="0"/>
              </a:rPr>
              <a:t>(NB check availability of English courses!)</a:t>
            </a:r>
          </a:p>
          <a:p>
            <a:pPr>
              <a:lnSpc>
                <a:spcPct val="150000"/>
              </a:lnSpc>
              <a:buFont typeface="Arial" panose="020B0604020202020204" pitchFamily="34" charset="0"/>
              <a:buChar char="•"/>
            </a:pPr>
            <a:r>
              <a:rPr lang="en-US" sz="2400" kern="0" dirty="0">
                <a:solidFill>
                  <a:srgbClr val="002060"/>
                </a:solidFill>
                <a:latin typeface="Minion" panose="02000503070000020003" pitchFamily="2" charset="0"/>
              </a:rPr>
              <a:t> In general: on track (</a:t>
            </a:r>
            <a:r>
              <a:rPr lang="en-US" sz="2400" kern="0" dirty="0" err="1">
                <a:solidFill>
                  <a:srgbClr val="002060"/>
                </a:solidFill>
                <a:latin typeface="Minion" panose="02000503070000020003" pitchFamily="2" charset="0"/>
              </a:rPr>
              <a:t>Propedaeuse</a:t>
            </a:r>
            <a:r>
              <a:rPr lang="en-US" sz="2400" kern="0" dirty="0">
                <a:solidFill>
                  <a:srgbClr val="002060"/>
                </a:solidFill>
                <a:latin typeface="Minion" panose="02000503070000020003" pitchFamily="2" charset="0"/>
              </a:rPr>
              <a:t> obtained)</a:t>
            </a:r>
          </a:p>
        </p:txBody>
      </p:sp>
      <p:pic>
        <p:nvPicPr>
          <p:cNvPr id="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741564" y="272500"/>
            <a:ext cx="4344869" cy="2568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3672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nl-NL" dirty="0">
                <a:solidFill>
                  <a:srgbClr val="002060"/>
                </a:solidFill>
                <a:latin typeface="Minion" panose="02000503070000020003" pitchFamily="2" charset="0"/>
              </a:rPr>
              <a:t>When and Where?</a:t>
            </a:r>
            <a:endParaRPr lang="nl-NL" dirty="0">
              <a:solidFill>
                <a:srgbClr val="002060"/>
              </a:solidFill>
              <a:latin typeface="Minion" panose="02000503070000020003" pitchFamily="2" charset="0"/>
            </a:endParaRPr>
          </a:p>
        </p:txBody>
      </p:sp>
      <p:sp>
        <p:nvSpPr>
          <p:cNvPr id="3" name="Vertical Text Placeholder 2"/>
          <p:cNvSpPr>
            <a:spLocks noGrp="1"/>
          </p:cNvSpPr>
          <p:nvPr>
            <p:ph type="body" orient="vert" idx="1"/>
          </p:nvPr>
        </p:nvSpPr>
        <p:spPr>
          <a:xfrm>
            <a:off x="404662" y="1252836"/>
            <a:ext cx="8790857" cy="4795836"/>
          </a:xfrm>
        </p:spPr>
        <p:txBody>
          <a:bodyPr>
            <a:normAutofit fontScale="92500" lnSpcReduction="20000"/>
          </a:bodyPr>
          <a:lstStyle/>
          <a:p>
            <a:pPr>
              <a:defRPr/>
            </a:pPr>
            <a:r>
              <a:rPr lang="en-US" dirty="0">
                <a:solidFill>
                  <a:schemeClr val="tx1"/>
                </a:solidFill>
                <a:latin typeface="Minion" panose="02000503070000020003" pitchFamily="2" charset="0"/>
              </a:rPr>
              <a:t>When? </a:t>
            </a:r>
          </a:p>
          <a:p>
            <a:pPr marL="457200" indent="-457200">
              <a:buFont typeface="Arial" panose="020B0604020202020204" pitchFamily="34" charset="0"/>
              <a:buChar char="•"/>
              <a:defRPr/>
            </a:pPr>
            <a:r>
              <a:rPr lang="en-US" dirty="0">
                <a:solidFill>
                  <a:schemeClr val="tx1"/>
                </a:solidFill>
                <a:latin typeface="Minion" panose="02000503070000020003" pitchFamily="2" charset="0"/>
              </a:rPr>
              <a:t>Archaeology students have </a:t>
            </a:r>
            <a:br>
              <a:rPr lang="en-US" dirty="0">
                <a:solidFill>
                  <a:schemeClr val="tx1"/>
                </a:solidFill>
                <a:latin typeface="Minion" panose="02000503070000020003" pitchFamily="2" charset="0"/>
              </a:rPr>
            </a:br>
            <a:r>
              <a:rPr lang="en-US" dirty="0">
                <a:solidFill>
                  <a:schemeClr val="tx1"/>
                </a:solidFill>
                <a:latin typeface="Minion" panose="02000503070000020003" pitchFamily="2" charset="0"/>
              </a:rPr>
              <a:t>a free semester in the first </a:t>
            </a:r>
            <a:br>
              <a:rPr lang="en-US" dirty="0">
                <a:solidFill>
                  <a:schemeClr val="tx1"/>
                </a:solidFill>
                <a:latin typeface="Minion" panose="02000503070000020003" pitchFamily="2" charset="0"/>
              </a:rPr>
            </a:br>
            <a:r>
              <a:rPr lang="en-US" dirty="0">
                <a:solidFill>
                  <a:schemeClr val="tx1"/>
                </a:solidFill>
                <a:latin typeface="Minion" panose="02000503070000020003" pitchFamily="2" charset="0"/>
              </a:rPr>
              <a:t>semester of BA3</a:t>
            </a:r>
          </a:p>
          <a:p>
            <a:pPr marL="457200" indent="-457200">
              <a:buFont typeface="Arial" panose="020B0604020202020204" pitchFamily="34" charset="0"/>
              <a:buChar char="•"/>
              <a:defRPr/>
            </a:pPr>
            <a:r>
              <a:rPr lang="en-US" dirty="0">
                <a:solidFill>
                  <a:schemeClr val="tx1"/>
                </a:solidFill>
                <a:latin typeface="Minion" panose="02000503070000020003" pitchFamily="2" charset="0"/>
              </a:rPr>
              <a:t>It might be possible to go </a:t>
            </a:r>
            <a:br>
              <a:rPr lang="en-US" dirty="0">
                <a:solidFill>
                  <a:schemeClr val="tx1"/>
                </a:solidFill>
                <a:latin typeface="Minion" panose="02000503070000020003" pitchFamily="2" charset="0"/>
              </a:rPr>
            </a:br>
            <a:r>
              <a:rPr lang="en-US" dirty="0">
                <a:solidFill>
                  <a:schemeClr val="tx1"/>
                </a:solidFill>
                <a:latin typeface="Minion" panose="02000503070000020003" pitchFamily="2" charset="0"/>
              </a:rPr>
              <a:t>during the (R)MA (may cause study delay).</a:t>
            </a:r>
          </a:p>
          <a:p>
            <a:pPr marL="457200" lvl="1">
              <a:defRPr/>
            </a:pPr>
            <a:endParaRPr lang="en-US" dirty="0">
              <a:solidFill>
                <a:schemeClr val="tx1"/>
              </a:solidFill>
              <a:latin typeface="Minion" panose="02000503070000020003" pitchFamily="2" charset="0"/>
            </a:endParaRPr>
          </a:p>
          <a:p>
            <a:pPr>
              <a:defRPr/>
            </a:pPr>
            <a:r>
              <a:rPr lang="en-US" dirty="0">
                <a:solidFill>
                  <a:schemeClr val="tx1"/>
                </a:solidFill>
                <a:latin typeface="Minion" panose="02000503070000020003" pitchFamily="2" charset="0"/>
              </a:rPr>
              <a:t>Where? </a:t>
            </a:r>
          </a:p>
          <a:p>
            <a:pPr marL="457200" indent="-457200">
              <a:buFont typeface="Arial" panose="020B0604020202020204" pitchFamily="34" charset="0"/>
              <a:buChar char="•"/>
              <a:defRPr/>
            </a:pPr>
            <a:r>
              <a:rPr lang="en-US" dirty="0">
                <a:solidFill>
                  <a:schemeClr val="tx1"/>
                </a:solidFill>
                <a:latin typeface="Minion" panose="02000503070000020003" pitchFamily="2" charset="0"/>
              </a:rPr>
              <a:t>consider</a:t>
            </a:r>
            <a:br>
              <a:rPr lang="en-US" dirty="0">
                <a:solidFill>
                  <a:schemeClr val="tx1"/>
                </a:solidFill>
                <a:latin typeface="Minion" panose="02000503070000020003" pitchFamily="2" charset="0"/>
              </a:rPr>
            </a:br>
            <a:r>
              <a:rPr lang="en-US" dirty="0">
                <a:solidFill>
                  <a:schemeClr val="tx1"/>
                </a:solidFill>
                <a:latin typeface="Minion" panose="02000503070000020003" pitchFamily="2" charset="0"/>
              </a:rPr>
              <a:t>- Location (Europe or further?)</a:t>
            </a:r>
            <a:br>
              <a:rPr lang="en-US" dirty="0">
                <a:solidFill>
                  <a:schemeClr val="tx1"/>
                </a:solidFill>
                <a:latin typeface="Minion" panose="02000503070000020003" pitchFamily="2" charset="0"/>
              </a:rPr>
            </a:br>
            <a:r>
              <a:rPr lang="en-US" dirty="0">
                <a:solidFill>
                  <a:schemeClr val="tx1"/>
                </a:solidFill>
                <a:latin typeface="Minion" panose="02000503070000020003" pitchFamily="2" charset="0"/>
              </a:rPr>
              <a:t>- Subject/research interest</a:t>
            </a:r>
            <a:br>
              <a:rPr lang="en-US" dirty="0">
                <a:solidFill>
                  <a:schemeClr val="tx1"/>
                </a:solidFill>
                <a:latin typeface="Minion" panose="02000503070000020003" pitchFamily="2" charset="0"/>
              </a:rPr>
            </a:br>
            <a:r>
              <a:rPr lang="en-US" dirty="0">
                <a:solidFill>
                  <a:schemeClr val="tx1"/>
                </a:solidFill>
                <a:latin typeface="Minion" panose="02000503070000020003" pitchFamily="2" charset="0"/>
              </a:rPr>
              <a:t>- Funding possibilities</a:t>
            </a:r>
          </a:p>
          <a:p>
            <a:pPr marL="457200" indent="-457200">
              <a:buFont typeface="Arial" panose="020B0604020202020204" pitchFamily="34" charset="0"/>
              <a:buChar char="•"/>
              <a:defRPr/>
            </a:pPr>
            <a:r>
              <a:rPr lang="en-US" dirty="0">
                <a:solidFill>
                  <a:schemeClr val="tx1"/>
                </a:solidFill>
                <a:latin typeface="Minion" panose="02000503070000020003" pitchFamily="2" charset="0"/>
              </a:rPr>
              <a:t>Via our exchange partners: no extra tuition fee</a:t>
            </a:r>
          </a:p>
          <a:p>
            <a:pPr marL="457200" indent="-457200">
              <a:buFont typeface="Arial" panose="020B0604020202020204" pitchFamily="34" charset="0"/>
              <a:buChar char="•"/>
              <a:defRPr/>
            </a:pPr>
            <a:endParaRPr lang="en-US" dirty="0">
              <a:solidFill>
                <a:schemeClr val="tx1"/>
              </a:solidFill>
            </a:endParaRPr>
          </a:p>
          <a:p>
            <a:endParaRPr lang="nl-NL"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0085" y="831269"/>
            <a:ext cx="3910980" cy="2037591"/>
          </a:xfrm>
          <a:prstGeom prst="rect">
            <a:avLst/>
          </a:prstGeom>
        </p:spPr>
      </p:pic>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038001" y="3284984"/>
            <a:ext cx="4306128"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719821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vignette2.wikia.nocookie.net/harrypotter/images/4/47/Hogwarts-dh2.jpg/revision/latest?cb=2011042115273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artisticGlowDiffused/>
                    </a14:imgEffect>
                    <a14:imgEffect>
                      <a14:sharpenSoften amount="-100000"/>
                    </a14:imgEffect>
                    <a14:imgEffect>
                      <a14:colorTemperature colorTemp="7200"/>
                    </a14:imgEffect>
                    <a14:imgEffect>
                      <a14:brightnessContrast bright="23000"/>
                    </a14:imgEffect>
                  </a14:imgLayer>
                </a14:imgProps>
              </a:ext>
              <a:ext uri="{28A0092B-C50C-407E-A947-70E740481C1C}">
                <a14:useLocalDpi xmlns:a14="http://schemas.microsoft.com/office/drawing/2010/main" val="0"/>
              </a:ext>
            </a:extLst>
          </a:blip>
          <a:srcRect l="918" r="-916"/>
          <a:stretch/>
        </p:blipFill>
        <p:spPr bwMode="auto">
          <a:xfrm>
            <a:off x="0" y="180735"/>
            <a:ext cx="12311177" cy="6496530"/>
          </a:xfrm>
          <a:prstGeom prst="rect">
            <a:avLst/>
          </a:prstGeom>
          <a:noFill/>
          <a:extLst>
            <a:ext uri="{909E8E84-426E-40DD-AFC4-6F175D3DCCD1}">
              <a14:hiddenFill xmlns:a14="http://schemas.microsoft.com/office/drawing/2010/main">
                <a:solidFill>
                  <a:srgbClr val="FFFFFF"/>
                </a:solidFill>
              </a14:hiddenFill>
            </a:ext>
          </a:extLst>
        </p:spPr>
      </p:pic>
      <p:sp>
        <p:nvSpPr>
          <p:cNvPr id="8195" name="Content Placeholder 2"/>
          <p:cNvSpPr>
            <a:spLocks noGrp="1"/>
          </p:cNvSpPr>
          <p:nvPr>
            <p:ph idx="1"/>
          </p:nvPr>
        </p:nvSpPr>
        <p:spPr>
          <a:xfrm>
            <a:off x="370460" y="1883137"/>
            <a:ext cx="11400842" cy="4397821"/>
          </a:xfrm>
        </p:spPr>
        <p:txBody>
          <a:bodyPr numCol="2">
            <a:normAutofit fontScale="92500" lnSpcReduction="20000"/>
          </a:bodyPr>
          <a:lstStyle/>
          <a:p>
            <a:r>
              <a:rPr lang="nl-NL" sz="2400" b="1" dirty="0">
                <a:solidFill>
                  <a:schemeClr val="bg2">
                    <a:lumMod val="60000"/>
                    <a:lumOff val="40000"/>
                  </a:schemeClr>
                </a:solidFill>
                <a:latin typeface="Minion" panose="02000503070000020003" pitchFamily="2" charset="0"/>
              </a:rPr>
              <a:t>Belgium: </a:t>
            </a:r>
            <a:r>
              <a:rPr lang="nl-NL" sz="2400" b="1" dirty="0" err="1">
                <a:solidFill>
                  <a:schemeClr val="bg2">
                    <a:lumMod val="60000"/>
                    <a:lumOff val="40000"/>
                  </a:schemeClr>
                </a:solidFill>
                <a:latin typeface="Minion" panose="02000503070000020003" pitchFamily="2" charset="0"/>
              </a:rPr>
              <a:t>Université</a:t>
            </a:r>
            <a:r>
              <a:rPr lang="nl-NL" sz="2400" b="1" dirty="0">
                <a:solidFill>
                  <a:schemeClr val="bg2">
                    <a:lumMod val="60000"/>
                    <a:lumOff val="40000"/>
                  </a:schemeClr>
                </a:solidFill>
                <a:latin typeface="Minion" panose="02000503070000020003" pitchFamily="2" charset="0"/>
              </a:rPr>
              <a:t> Libre Bruxelles</a:t>
            </a:r>
          </a:p>
          <a:p>
            <a:r>
              <a:rPr lang="nl-NL" sz="2400" b="1" dirty="0">
                <a:solidFill>
                  <a:schemeClr val="bg2">
                    <a:lumMod val="60000"/>
                    <a:lumOff val="40000"/>
                  </a:schemeClr>
                </a:solidFill>
                <a:latin typeface="Minion" panose="02000503070000020003" pitchFamily="2" charset="0"/>
              </a:rPr>
              <a:t>Belgium: </a:t>
            </a:r>
            <a:r>
              <a:rPr lang="nl-NL" sz="2400" b="1" dirty="0" err="1">
                <a:solidFill>
                  <a:schemeClr val="bg2">
                    <a:lumMod val="60000"/>
                    <a:lumOff val="40000"/>
                  </a:schemeClr>
                </a:solidFill>
                <a:latin typeface="Minion" panose="02000503070000020003" pitchFamily="2" charset="0"/>
              </a:rPr>
              <a:t>Univeristy</a:t>
            </a:r>
            <a:r>
              <a:rPr lang="nl-NL" sz="2400" b="1" dirty="0">
                <a:solidFill>
                  <a:schemeClr val="bg2">
                    <a:lumMod val="60000"/>
                    <a:lumOff val="40000"/>
                  </a:schemeClr>
                </a:solidFill>
                <a:latin typeface="Minion" panose="02000503070000020003" pitchFamily="2" charset="0"/>
              </a:rPr>
              <a:t> of Gent</a:t>
            </a:r>
          </a:p>
          <a:p>
            <a:r>
              <a:rPr lang="nl-NL" sz="2400" b="1" dirty="0">
                <a:solidFill>
                  <a:schemeClr val="bg2">
                    <a:lumMod val="60000"/>
                    <a:lumOff val="40000"/>
                  </a:schemeClr>
                </a:solidFill>
                <a:latin typeface="Minion" panose="02000503070000020003" pitchFamily="2" charset="0"/>
              </a:rPr>
              <a:t>Cyprus: University of Cyprus</a:t>
            </a:r>
          </a:p>
          <a:p>
            <a:r>
              <a:rPr lang="nl-NL" sz="2400" b="1" dirty="0">
                <a:solidFill>
                  <a:schemeClr val="bg2">
                    <a:lumMod val="60000"/>
                    <a:lumOff val="40000"/>
                  </a:schemeClr>
                </a:solidFill>
                <a:latin typeface="Minion" panose="02000503070000020003" pitchFamily="2" charset="0"/>
              </a:rPr>
              <a:t>Denmark: Aarhus </a:t>
            </a:r>
            <a:r>
              <a:rPr lang="nl-NL" sz="2400" b="1" dirty="0" err="1">
                <a:solidFill>
                  <a:schemeClr val="bg2">
                    <a:lumMod val="60000"/>
                    <a:lumOff val="40000"/>
                  </a:schemeClr>
                </a:solidFill>
                <a:latin typeface="Minion" panose="02000503070000020003" pitchFamily="2" charset="0"/>
              </a:rPr>
              <a:t>Universitet</a:t>
            </a:r>
            <a:endParaRPr lang="nl-NL" sz="2400" b="1" dirty="0">
              <a:solidFill>
                <a:schemeClr val="bg2">
                  <a:lumMod val="60000"/>
                  <a:lumOff val="40000"/>
                </a:schemeClr>
              </a:solidFill>
              <a:latin typeface="Minion" panose="02000503070000020003" pitchFamily="2" charset="0"/>
            </a:endParaRPr>
          </a:p>
          <a:p>
            <a:r>
              <a:rPr lang="nl-NL" sz="2400" b="1" dirty="0">
                <a:solidFill>
                  <a:schemeClr val="bg2">
                    <a:lumMod val="60000"/>
                    <a:lumOff val="40000"/>
                  </a:schemeClr>
                </a:solidFill>
                <a:latin typeface="Minion" panose="02000503070000020003" pitchFamily="2" charset="0"/>
              </a:rPr>
              <a:t>Germany: University of Bonn</a:t>
            </a:r>
          </a:p>
          <a:p>
            <a:r>
              <a:rPr lang="nl-NL" sz="2400" b="1" dirty="0">
                <a:solidFill>
                  <a:schemeClr val="bg2">
                    <a:lumMod val="60000"/>
                    <a:lumOff val="40000"/>
                  </a:schemeClr>
                </a:solidFill>
                <a:latin typeface="Minion" panose="02000503070000020003" pitchFamily="2" charset="0"/>
              </a:rPr>
              <a:t>Germany: </a:t>
            </a:r>
            <a:r>
              <a:rPr lang="nl-NL" sz="2400" b="1" dirty="0" err="1">
                <a:solidFill>
                  <a:schemeClr val="bg2">
                    <a:lumMod val="60000"/>
                    <a:lumOff val="40000"/>
                  </a:schemeClr>
                </a:solidFill>
                <a:latin typeface="Minion" panose="02000503070000020003" pitchFamily="2" charset="0"/>
              </a:rPr>
              <a:t>Universitat</a:t>
            </a:r>
            <a:r>
              <a:rPr lang="nl-NL" sz="2400" b="1" dirty="0">
                <a:solidFill>
                  <a:schemeClr val="bg2">
                    <a:lumMod val="60000"/>
                    <a:lumOff val="40000"/>
                  </a:schemeClr>
                </a:solidFill>
                <a:latin typeface="Minion" panose="02000503070000020003" pitchFamily="2" charset="0"/>
              </a:rPr>
              <a:t> Tübingen</a:t>
            </a:r>
          </a:p>
          <a:p>
            <a:r>
              <a:rPr lang="nl-NL" sz="2400" b="1" dirty="0">
                <a:solidFill>
                  <a:schemeClr val="bg2">
                    <a:lumMod val="60000"/>
                    <a:lumOff val="40000"/>
                  </a:schemeClr>
                </a:solidFill>
                <a:latin typeface="Minion" panose="02000503070000020003" pitchFamily="2" charset="0"/>
              </a:rPr>
              <a:t>Ireland: University College Dublin</a:t>
            </a:r>
          </a:p>
          <a:p>
            <a:endParaRPr lang="nl-NL" sz="2400" b="1" dirty="0">
              <a:solidFill>
                <a:schemeClr val="bg2">
                  <a:lumMod val="60000"/>
                  <a:lumOff val="40000"/>
                </a:schemeClr>
              </a:solidFill>
              <a:latin typeface="Minion" panose="02000503070000020003" pitchFamily="2" charset="0"/>
            </a:endParaRPr>
          </a:p>
          <a:p>
            <a:r>
              <a:rPr lang="nl-NL" sz="2400" b="1" dirty="0">
                <a:solidFill>
                  <a:schemeClr val="bg2">
                    <a:lumMod val="60000"/>
                    <a:lumOff val="40000"/>
                  </a:schemeClr>
                </a:solidFill>
                <a:latin typeface="Minion" panose="02000503070000020003" pitchFamily="2" charset="0"/>
              </a:rPr>
              <a:t>Italy: University of Foggia</a:t>
            </a:r>
          </a:p>
          <a:p>
            <a:r>
              <a:rPr lang="nl-NL" sz="2400" b="1" dirty="0">
                <a:solidFill>
                  <a:schemeClr val="bg2">
                    <a:lumMod val="60000"/>
                    <a:lumOff val="40000"/>
                  </a:schemeClr>
                </a:solidFill>
                <a:latin typeface="Minion" panose="02000503070000020003" pitchFamily="2" charset="0"/>
              </a:rPr>
              <a:t>Italy: La </a:t>
            </a:r>
            <a:r>
              <a:rPr lang="nl-NL" sz="2400" b="1" dirty="0" err="1">
                <a:solidFill>
                  <a:schemeClr val="bg2">
                    <a:lumMod val="60000"/>
                    <a:lumOff val="40000"/>
                  </a:schemeClr>
                </a:solidFill>
                <a:latin typeface="Minion" panose="02000503070000020003" pitchFamily="2" charset="0"/>
              </a:rPr>
              <a:t>Sapienza</a:t>
            </a:r>
            <a:r>
              <a:rPr lang="nl-NL" sz="2400" b="1" dirty="0">
                <a:solidFill>
                  <a:schemeClr val="bg2">
                    <a:lumMod val="60000"/>
                    <a:lumOff val="40000"/>
                  </a:schemeClr>
                </a:solidFill>
                <a:latin typeface="Minion" panose="02000503070000020003" pitchFamily="2" charset="0"/>
              </a:rPr>
              <a:t> University</a:t>
            </a:r>
          </a:p>
          <a:p>
            <a:r>
              <a:rPr lang="nl-NL" sz="2400" b="1" dirty="0">
                <a:solidFill>
                  <a:schemeClr val="bg2">
                    <a:lumMod val="60000"/>
                    <a:lumOff val="40000"/>
                  </a:schemeClr>
                </a:solidFill>
                <a:latin typeface="Minion" panose="02000503070000020003" pitchFamily="2" charset="0"/>
              </a:rPr>
              <a:t>Italy: University of Siena</a:t>
            </a:r>
          </a:p>
          <a:p>
            <a:r>
              <a:rPr lang="nl-NL" sz="2400" b="1" dirty="0">
                <a:solidFill>
                  <a:schemeClr val="bg2">
                    <a:lumMod val="60000"/>
                    <a:lumOff val="40000"/>
                  </a:schemeClr>
                </a:solidFill>
                <a:latin typeface="Minion" panose="02000503070000020003" pitchFamily="2" charset="0"/>
              </a:rPr>
              <a:t>Norway: Trondheim University</a:t>
            </a:r>
          </a:p>
          <a:p>
            <a:r>
              <a:rPr lang="nl-NL" sz="2400" b="1" dirty="0">
                <a:solidFill>
                  <a:schemeClr val="bg2">
                    <a:lumMod val="60000"/>
                    <a:lumOff val="40000"/>
                  </a:schemeClr>
                </a:solidFill>
                <a:latin typeface="Minion" panose="02000503070000020003" pitchFamily="2" charset="0"/>
              </a:rPr>
              <a:t>Portugal: University of Evora</a:t>
            </a:r>
          </a:p>
          <a:p>
            <a:r>
              <a:rPr lang="nl-NL" sz="2400" b="1" dirty="0">
                <a:solidFill>
                  <a:schemeClr val="bg2">
                    <a:lumMod val="60000"/>
                    <a:lumOff val="40000"/>
                  </a:schemeClr>
                </a:solidFill>
                <a:latin typeface="Minion" panose="02000503070000020003" pitchFamily="2" charset="0"/>
              </a:rPr>
              <a:t>Switzerland: Zürich University</a:t>
            </a:r>
          </a:p>
          <a:p>
            <a:endParaRPr lang="nl-NL" sz="2400" b="1" dirty="0">
              <a:solidFill>
                <a:schemeClr val="bg2">
                  <a:lumMod val="60000"/>
                  <a:lumOff val="40000"/>
                </a:schemeClr>
              </a:solidFill>
              <a:latin typeface="Minion" panose="02000503070000020003" pitchFamily="2" charset="0"/>
            </a:endParaRPr>
          </a:p>
          <a:p>
            <a:r>
              <a:rPr lang="nl-NL" sz="2400" b="1" dirty="0">
                <a:solidFill>
                  <a:schemeClr val="bg2">
                    <a:lumMod val="60000"/>
                    <a:lumOff val="40000"/>
                  </a:schemeClr>
                </a:solidFill>
                <a:latin typeface="Minion" panose="02000503070000020003" pitchFamily="2" charset="0"/>
              </a:rPr>
              <a:t>United </a:t>
            </a:r>
            <a:r>
              <a:rPr lang="nl-NL" sz="2400" b="1" dirty="0" err="1">
                <a:solidFill>
                  <a:schemeClr val="bg2">
                    <a:lumMod val="60000"/>
                    <a:lumOff val="40000"/>
                  </a:schemeClr>
                </a:solidFill>
                <a:latin typeface="Minion" panose="02000503070000020003" pitchFamily="2" charset="0"/>
              </a:rPr>
              <a:t>Kingdom</a:t>
            </a:r>
            <a:r>
              <a:rPr lang="nl-NL" sz="2400" b="1" dirty="0">
                <a:solidFill>
                  <a:schemeClr val="bg2">
                    <a:lumMod val="60000"/>
                    <a:lumOff val="40000"/>
                  </a:schemeClr>
                </a:solidFill>
                <a:latin typeface="Minion" panose="02000503070000020003" pitchFamily="2" charset="0"/>
              </a:rPr>
              <a:t>: Durham University</a:t>
            </a:r>
          </a:p>
          <a:p>
            <a:r>
              <a:rPr lang="nl-NL" sz="2400" b="1" dirty="0">
                <a:solidFill>
                  <a:schemeClr val="bg2">
                    <a:lumMod val="60000"/>
                    <a:lumOff val="40000"/>
                  </a:schemeClr>
                </a:solidFill>
                <a:latin typeface="Minion" panose="02000503070000020003" pitchFamily="2" charset="0"/>
              </a:rPr>
              <a:t>United </a:t>
            </a:r>
            <a:r>
              <a:rPr lang="nl-NL" sz="2400" b="1" dirty="0" err="1">
                <a:solidFill>
                  <a:schemeClr val="bg2">
                    <a:lumMod val="60000"/>
                    <a:lumOff val="40000"/>
                  </a:schemeClr>
                </a:solidFill>
                <a:latin typeface="Minion" panose="02000503070000020003" pitchFamily="2" charset="0"/>
              </a:rPr>
              <a:t>Kingdom</a:t>
            </a:r>
            <a:r>
              <a:rPr lang="nl-NL" sz="2400" b="1" dirty="0">
                <a:solidFill>
                  <a:schemeClr val="bg2">
                    <a:lumMod val="60000"/>
                    <a:lumOff val="40000"/>
                  </a:schemeClr>
                </a:solidFill>
                <a:latin typeface="Minion" panose="02000503070000020003" pitchFamily="2" charset="0"/>
              </a:rPr>
              <a:t>: Edinburgh University </a:t>
            </a:r>
          </a:p>
          <a:p>
            <a:r>
              <a:rPr lang="nl-NL" sz="2400" b="1" dirty="0">
                <a:solidFill>
                  <a:schemeClr val="bg2">
                    <a:lumMod val="60000"/>
                    <a:lumOff val="40000"/>
                  </a:schemeClr>
                </a:solidFill>
                <a:latin typeface="Minion" panose="02000503070000020003" pitchFamily="2" charset="0"/>
              </a:rPr>
              <a:t>United </a:t>
            </a:r>
            <a:r>
              <a:rPr lang="nl-NL" sz="2400" b="1" dirty="0" err="1">
                <a:solidFill>
                  <a:schemeClr val="bg2">
                    <a:lumMod val="60000"/>
                    <a:lumOff val="40000"/>
                  </a:schemeClr>
                </a:solidFill>
                <a:latin typeface="Minion" panose="02000503070000020003" pitchFamily="2" charset="0"/>
              </a:rPr>
              <a:t>Kingdom</a:t>
            </a:r>
            <a:r>
              <a:rPr lang="nl-NL" sz="2400" b="1" dirty="0">
                <a:solidFill>
                  <a:schemeClr val="bg2">
                    <a:lumMod val="60000"/>
                    <a:lumOff val="40000"/>
                  </a:schemeClr>
                </a:solidFill>
                <a:latin typeface="Minion" panose="02000503070000020003" pitchFamily="2" charset="0"/>
              </a:rPr>
              <a:t>: Newcastle University</a:t>
            </a:r>
          </a:p>
          <a:p>
            <a:r>
              <a:rPr lang="nl-NL" sz="2400" b="1" dirty="0">
                <a:solidFill>
                  <a:schemeClr val="bg2">
                    <a:lumMod val="60000"/>
                    <a:lumOff val="40000"/>
                  </a:schemeClr>
                </a:solidFill>
                <a:latin typeface="Minion" panose="02000503070000020003" pitchFamily="2" charset="0"/>
              </a:rPr>
              <a:t>United </a:t>
            </a:r>
            <a:r>
              <a:rPr lang="nl-NL" sz="2400" b="1" dirty="0" err="1">
                <a:solidFill>
                  <a:schemeClr val="bg2">
                    <a:lumMod val="60000"/>
                    <a:lumOff val="40000"/>
                  </a:schemeClr>
                </a:solidFill>
                <a:latin typeface="Minion" panose="02000503070000020003" pitchFamily="2" charset="0"/>
              </a:rPr>
              <a:t>Kingdom</a:t>
            </a:r>
            <a:r>
              <a:rPr lang="nl-NL" sz="2400" b="1" dirty="0">
                <a:solidFill>
                  <a:schemeClr val="bg2">
                    <a:lumMod val="60000"/>
                    <a:lumOff val="40000"/>
                  </a:schemeClr>
                </a:solidFill>
                <a:latin typeface="Minion" panose="02000503070000020003" pitchFamily="2" charset="0"/>
              </a:rPr>
              <a:t>: University College London</a:t>
            </a:r>
          </a:p>
          <a:p>
            <a:r>
              <a:rPr lang="nl-NL" sz="2400" b="1" dirty="0">
                <a:solidFill>
                  <a:schemeClr val="bg2">
                    <a:lumMod val="60000"/>
                    <a:lumOff val="40000"/>
                  </a:schemeClr>
                </a:solidFill>
                <a:latin typeface="Minion" panose="02000503070000020003" pitchFamily="2" charset="0"/>
              </a:rPr>
              <a:t>United </a:t>
            </a:r>
            <a:r>
              <a:rPr lang="nl-NL" sz="2400" b="1" dirty="0" err="1">
                <a:solidFill>
                  <a:schemeClr val="bg2">
                    <a:lumMod val="60000"/>
                    <a:lumOff val="40000"/>
                  </a:schemeClr>
                </a:solidFill>
                <a:latin typeface="Minion" panose="02000503070000020003" pitchFamily="2" charset="0"/>
              </a:rPr>
              <a:t>Kingdom</a:t>
            </a:r>
            <a:r>
              <a:rPr lang="nl-NL" sz="2400" b="1" dirty="0">
                <a:solidFill>
                  <a:schemeClr val="bg2">
                    <a:lumMod val="60000"/>
                    <a:lumOff val="40000"/>
                  </a:schemeClr>
                </a:solidFill>
                <a:latin typeface="Minion" panose="02000503070000020003" pitchFamily="2" charset="0"/>
              </a:rPr>
              <a:t>: York University</a:t>
            </a:r>
          </a:p>
          <a:p>
            <a:endParaRPr lang="nl-NL" sz="2400" b="1" dirty="0">
              <a:solidFill>
                <a:schemeClr val="bg2">
                  <a:lumMod val="60000"/>
                  <a:lumOff val="40000"/>
                </a:schemeClr>
              </a:solidFill>
            </a:endParaRPr>
          </a:p>
          <a:p>
            <a:endParaRPr lang="nl-NL" sz="2400" b="1" dirty="0">
              <a:solidFill>
                <a:schemeClr val="bg2">
                  <a:lumMod val="60000"/>
                  <a:lumOff val="40000"/>
                </a:schemeClr>
              </a:solidFill>
            </a:endParaRPr>
          </a:p>
        </p:txBody>
      </p:sp>
      <p:sp>
        <p:nvSpPr>
          <p:cNvPr id="3" name="Rectangle 2"/>
          <p:cNvSpPr/>
          <p:nvPr/>
        </p:nvSpPr>
        <p:spPr>
          <a:xfrm>
            <a:off x="275337" y="345641"/>
            <a:ext cx="8975535" cy="707886"/>
          </a:xfrm>
          <a:prstGeom prst="rect">
            <a:avLst/>
          </a:prstGeom>
        </p:spPr>
        <p:txBody>
          <a:bodyPr wrap="none">
            <a:spAutoFit/>
          </a:bodyPr>
          <a:lstStyle/>
          <a:p>
            <a:r>
              <a:rPr lang="en-US" altLang="nl-NL" sz="4000" b="1" dirty="0">
                <a:solidFill>
                  <a:srgbClr val="002060"/>
                </a:solidFill>
              </a:rPr>
              <a:t>Erasmus+ Exchange Archaeology</a:t>
            </a:r>
          </a:p>
        </p:txBody>
      </p:sp>
      <p:sp>
        <p:nvSpPr>
          <p:cNvPr id="4" name="Rectangle 3"/>
          <p:cNvSpPr/>
          <p:nvPr/>
        </p:nvSpPr>
        <p:spPr>
          <a:xfrm>
            <a:off x="4154958" y="6215231"/>
            <a:ext cx="8043391" cy="253916"/>
          </a:xfrm>
          <a:prstGeom prst="rect">
            <a:avLst/>
          </a:prstGeom>
        </p:spPr>
        <p:txBody>
          <a:bodyPr wrap="square">
            <a:spAutoFit/>
          </a:bodyPr>
          <a:lstStyle/>
          <a:p>
            <a:pPr algn="r"/>
            <a:r>
              <a:rPr lang="nl-NL" sz="1050" dirty="0">
                <a:hlinkClick r:id="rId5"/>
              </a:rPr>
              <a:t>http://vignette2.wikia.nocookie.net/harrypotter/images/4/47/Hogwarts-dh2.jpg/revision/latest?cb=20110421152732</a:t>
            </a:r>
            <a:r>
              <a:rPr lang="nl-NL" sz="1050" dirty="0"/>
              <a:t> </a:t>
            </a:r>
          </a:p>
        </p:txBody>
      </p:sp>
    </p:spTree>
    <p:extLst>
      <p:ext uri="{BB962C8B-B14F-4D97-AF65-F5344CB8AC3E}">
        <p14:creationId xmlns:p14="http://schemas.microsoft.com/office/powerpoint/2010/main" val="1894856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04663" y="1196752"/>
            <a:ext cx="11389023" cy="4795836"/>
          </a:xfrm>
        </p:spPr>
        <p:txBody>
          <a:bodyPr>
            <a:normAutofit/>
          </a:bodyPr>
          <a:lstStyle/>
          <a:p>
            <a:r>
              <a:rPr lang="en-US" sz="1800" dirty="0">
                <a:solidFill>
                  <a:schemeClr val="bg2"/>
                </a:solidFill>
                <a:latin typeface="Minion "/>
              </a:rPr>
              <a:t>Studying abroad can be a valuable experience for both your studies and future career. At the festival you can</a:t>
            </a:r>
          </a:p>
          <a:p>
            <a:r>
              <a:rPr lang="en-US" sz="1800" dirty="0">
                <a:solidFill>
                  <a:schemeClr val="bg2"/>
                </a:solidFill>
                <a:latin typeface="Minion "/>
              </a:rPr>
              <a:t>find out about all the opportunities available. However, be aware that these opportunities are currently</a:t>
            </a:r>
          </a:p>
          <a:p>
            <a:r>
              <a:rPr lang="en-US" sz="1800" dirty="0">
                <a:solidFill>
                  <a:schemeClr val="bg2"/>
                </a:solidFill>
                <a:latin typeface="Minion "/>
              </a:rPr>
              <a:t>dependent on how the coronavirus situation develops. Therefore, please keep the following in mind:</a:t>
            </a:r>
          </a:p>
          <a:p>
            <a:endParaRPr lang="en-US" sz="1800" dirty="0">
              <a:solidFill>
                <a:schemeClr val="bg2"/>
              </a:solidFill>
              <a:latin typeface="Minion "/>
            </a:endParaRPr>
          </a:p>
          <a:p>
            <a:r>
              <a:rPr lang="en-US" sz="1800" dirty="0">
                <a:solidFill>
                  <a:schemeClr val="bg2"/>
                </a:solidFill>
                <a:latin typeface="Minion "/>
              </a:rPr>
              <a:t>• Look into the opportunities but </a:t>
            </a:r>
            <a:r>
              <a:rPr lang="en-US" sz="1800" dirty="0">
                <a:solidFill>
                  <a:srgbClr val="FF0000"/>
                </a:solidFill>
                <a:latin typeface="Minion "/>
              </a:rPr>
              <a:t>always draw up two plans</a:t>
            </a:r>
            <a:r>
              <a:rPr lang="en-US" sz="1800" dirty="0">
                <a:solidFill>
                  <a:schemeClr val="bg2"/>
                </a:solidFill>
                <a:latin typeface="Minion "/>
              </a:rPr>
              <a:t>: a study-abroad plan and a staying-at-home</a:t>
            </a:r>
          </a:p>
          <a:p>
            <a:r>
              <a:rPr lang="en-US" sz="1800" dirty="0">
                <a:solidFill>
                  <a:schemeClr val="bg2"/>
                </a:solidFill>
                <a:latin typeface="Minion "/>
              </a:rPr>
              <a:t>plan. That way you will always have a realistic plan B ready in case you are unable to go abroad.</a:t>
            </a:r>
          </a:p>
          <a:p>
            <a:r>
              <a:rPr lang="en-US" sz="1800" dirty="0">
                <a:solidFill>
                  <a:schemeClr val="bg2"/>
                </a:solidFill>
                <a:latin typeface="Minion "/>
              </a:rPr>
              <a:t>• Leiden University follows the </a:t>
            </a:r>
            <a:r>
              <a:rPr lang="en-US" sz="1800" dirty="0">
                <a:solidFill>
                  <a:srgbClr val="FF0000"/>
                </a:solidFill>
                <a:latin typeface="Minion "/>
              </a:rPr>
              <a:t>travel advice </a:t>
            </a:r>
            <a:r>
              <a:rPr lang="en-US" sz="1800" dirty="0">
                <a:solidFill>
                  <a:schemeClr val="bg2"/>
                </a:solidFill>
                <a:latin typeface="Minion "/>
              </a:rPr>
              <a:t>issued by the Dutch Ministry of Foreign Affairs: study-related</a:t>
            </a:r>
          </a:p>
          <a:p>
            <a:r>
              <a:rPr lang="en-US" sz="1800" dirty="0">
                <a:solidFill>
                  <a:schemeClr val="bg2"/>
                </a:solidFill>
                <a:latin typeface="Minion "/>
              </a:rPr>
              <a:t>activities may only take place in areas that are classified as </a:t>
            </a:r>
            <a:r>
              <a:rPr lang="en-US" sz="1800" dirty="0">
                <a:solidFill>
                  <a:srgbClr val="FF0000"/>
                </a:solidFill>
                <a:latin typeface="Minion "/>
              </a:rPr>
              <a:t>code green or code yellow.</a:t>
            </a:r>
          </a:p>
          <a:p>
            <a:r>
              <a:rPr lang="en-US" sz="1800" dirty="0">
                <a:solidFill>
                  <a:schemeClr val="bg2"/>
                </a:solidFill>
                <a:latin typeface="Minion "/>
              </a:rPr>
              <a:t>• Travelling and studying abroad is always </a:t>
            </a:r>
            <a:r>
              <a:rPr lang="en-US" sz="1800" dirty="0">
                <a:solidFill>
                  <a:srgbClr val="FF0000"/>
                </a:solidFill>
                <a:latin typeface="Minion "/>
              </a:rPr>
              <a:t>at your own risk</a:t>
            </a:r>
            <a:r>
              <a:rPr lang="en-US" sz="1800" dirty="0">
                <a:solidFill>
                  <a:schemeClr val="bg2"/>
                </a:solidFill>
                <a:latin typeface="Minion "/>
              </a:rPr>
              <a:t>. Therefore, try to postpone </a:t>
            </a:r>
            <a:r>
              <a:rPr lang="en-US" sz="1800" dirty="0">
                <a:solidFill>
                  <a:srgbClr val="FF0000"/>
                </a:solidFill>
                <a:latin typeface="Minion "/>
              </a:rPr>
              <a:t>incurring costs</a:t>
            </a:r>
          </a:p>
          <a:p>
            <a:r>
              <a:rPr lang="en-US" sz="1800" dirty="0">
                <a:solidFill>
                  <a:schemeClr val="bg2"/>
                </a:solidFill>
                <a:latin typeface="Minion "/>
              </a:rPr>
              <a:t>for studying abroad until shortly before departure.</a:t>
            </a:r>
          </a:p>
          <a:p>
            <a:r>
              <a:rPr lang="en-US" sz="1800" dirty="0">
                <a:solidFill>
                  <a:schemeClr val="bg2"/>
                </a:solidFill>
                <a:latin typeface="Minion "/>
              </a:rPr>
              <a:t>• Do you have further questions after having attended or watched the online sessions during the Study</a:t>
            </a:r>
          </a:p>
          <a:p>
            <a:r>
              <a:rPr lang="en-US" sz="1800" dirty="0">
                <a:solidFill>
                  <a:schemeClr val="bg2"/>
                </a:solidFill>
                <a:latin typeface="Minion "/>
              </a:rPr>
              <a:t>Abroad Festival? Contact your faculty or study </a:t>
            </a:r>
            <a:r>
              <a:rPr lang="en-US" sz="1800" dirty="0" err="1">
                <a:solidFill>
                  <a:schemeClr val="bg2"/>
                </a:solidFill>
                <a:latin typeface="Minion "/>
              </a:rPr>
              <a:t>programme’s</a:t>
            </a:r>
            <a:r>
              <a:rPr lang="en-US" sz="1800" dirty="0">
                <a:solidFill>
                  <a:schemeClr val="bg2"/>
                </a:solidFill>
                <a:latin typeface="Minion "/>
              </a:rPr>
              <a:t> international exchange coordinator.</a:t>
            </a:r>
            <a:endParaRPr lang="nl-NL" sz="1800" dirty="0">
              <a:solidFill>
                <a:schemeClr val="bg2"/>
              </a:solidFill>
              <a:latin typeface="Minion "/>
            </a:endParaRPr>
          </a:p>
        </p:txBody>
      </p:sp>
      <p:sp>
        <p:nvSpPr>
          <p:cNvPr id="7" name="Rectangle 6"/>
          <p:cNvSpPr/>
          <p:nvPr/>
        </p:nvSpPr>
        <p:spPr>
          <a:xfrm>
            <a:off x="956579" y="332656"/>
            <a:ext cx="8307082" cy="707886"/>
          </a:xfrm>
          <a:prstGeom prst="rect">
            <a:avLst/>
          </a:prstGeom>
        </p:spPr>
        <p:txBody>
          <a:bodyPr wrap="none">
            <a:spAutoFit/>
          </a:bodyPr>
          <a:lstStyle/>
          <a:p>
            <a:r>
              <a:rPr lang="en-US" sz="4000" b="1" dirty="0">
                <a:solidFill>
                  <a:srgbClr val="0000CC"/>
                </a:solidFill>
                <a:latin typeface="Minion "/>
              </a:rPr>
              <a:t>Study Abroad and corona (disclaimer)</a:t>
            </a:r>
            <a:endParaRPr lang="nl-NL" sz="4000" b="1" dirty="0">
              <a:solidFill>
                <a:srgbClr val="0000CC"/>
              </a:solidFill>
              <a:latin typeface="Minion "/>
            </a:endParaRPr>
          </a:p>
        </p:txBody>
      </p:sp>
    </p:spTree>
    <p:extLst>
      <p:ext uri="{BB962C8B-B14F-4D97-AF65-F5344CB8AC3E}">
        <p14:creationId xmlns:p14="http://schemas.microsoft.com/office/powerpoint/2010/main" val="2132996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nl-NL" dirty="0"/>
          </a:p>
        </p:txBody>
      </p:sp>
      <p:sp>
        <p:nvSpPr>
          <p:cNvPr id="3" name="Title 2"/>
          <p:cNvSpPr>
            <a:spLocks noGrp="1"/>
          </p:cNvSpPr>
          <p:nvPr>
            <p:ph type="title"/>
          </p:nvPr>
        </p:nvSpPr>
        <p:spPr>
          <a:xfrm>
            <a:off x="1887606" y="1052736"/>
            <a:ext cx="8423137" cy="2736304"/>
          </a:xfrm>
        </p:spPr>
        <p:txBody>
          <a:bodyPr/>
          <a:lstStyle/>
          <a:p>
            <a:r>
              <a:rPr lang="en-US" dirty="0">
                <a:latin typeface="Minion" panose="02000503070000020003" pitchFamily="2" charset="0"/>
              </a:rPr>
              <a:t>How to choose a university?</a:t>
            </a:r>
            <a:endParaRPr lang="nl-NL" dirty="0">
              <a:latin typeface="Minion" panose="02000503070000020003" pitchFamily="2" charset="0"/>
            </a:endParaRPr>
          </a:p>
        </p:txBody>
      </p:sp>
      <p:sp>
        <p:nvSpPr>
          <p:cNvPr id="4" name="Slide Number Placeholder 3"/>
          <p:cNvSpPr>
            <a:spLocks noGrp="1"/>
          </p:cNvSpPr>
          <p:nvPr>
            <p:ph type="sldNum" sz="quarter" idx="4"/>
          </p:nvPr>
        </p:nvSpPr>
        <p:spPr/>
        <p:txBody>
          <a:bodyPr/>
          <a:lstStyle/>
          <a:p>
            <a:pPr>
              <a:defRPr/>
            </a:pPr>
            <a:fld id="{5EE7099E-8998-4851-915A-4F4831808297}" type="slidenum">
              <a:rPr lang="nl-NL">
                <a:solidFill>
                  <a:srgbClr val="FFFFFF"/>
                </a:solidFill>
                <a:latin typeface="Georgia"/>
              </a:rPr>
              <a:pPr>
                <a:defRPr/>
              </a:pPr>
              <a:t>9</a:t>
            </a:fld>
            <a:endParaRPr lang="nl-NL">
              <a:solidFill>
                <a:srgbClr val="FFFFFF"/>
              </a:solidFill>
              <a:latin typeface="Georgia"/>
            </a:endParaRPr>
          </a:p>
        </p:txBody>
      </p:sp>
    </p:spTree>
    <p:extLst>
      <p:ext uri="{BB962C8B-B14F-4D97-AF65-F5344CB8AC3E}">
        <p14:creationId xmlns:p14="http://schemas.microsoft.com/office/powerpoint/2010/main" val="2753947714"/>
      </p:ext>
    </p:extLst>
  </p:cSld>
  <p:clrMapOvr>
    <a:masterClrMapping/>
  </p:clrMapOvr>
  <p:transition spd="slow">
    <p:wipe dir="r"/>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7eb7d687f18d1b9920e6da61b690a6528afd9b46"/>
</p:tagLst>
</file>

<file path=ppt/theme/theme1.xml><?xml version="1.0" encoding="utf-8"?>
<a:theme xmlns:a="http://schemas.openxmlformats.org/drawingml/2006/main" name="Corporate template-set Universiteit Leiden">
  <a:themeElements>
    <a:clrScheme name="Aangepast 28">
      <a:dk1>
        <a:srgbClr val="000000"/>
      </a:dk1>
      <a:lt1>
        <a:srgbClr val="FFFFFF"/>
      </a:lt1>
      <a:dk2>
        <a:srgbClr val="8592BC"/>
      </a:dk2>
      <a:lt2>
        <a:srgbClr val="0C2577"/>
      </a:lt2>
      <a:accent1>
        <a:srgbClr val="9EBA2E"/>
      </a:accent1>
      <a:accent2>
        <a:srgbClr val="5CB1EB"/>
      </a:accent2>
      <a:accent3>
        <a:srgbClr val="34A3A9"/>
      </a:accent3>
      <a:accent4>
        <a:srgbClr val="F46E32"/>
      </a:accent4>
      <a:accent5>
        <a:srgbClr val="2C712D"/>
      </a:accent5>
      <a:accent6>
        <a:srgbClr val="B02079"/>
      </a:accent6>
      <a:hlink>
        <a:srgbClr val="0033CC"/>
      </a:hlink>
      <a:folHlink>
        <a:srgbClr val="7030A0"/>
      </a:folHlink>
    </a:clrScheme>
    <a:fontScheme name="Universiteit Leiden">
      <a:majorFont>
        <a:latin typeface="Georgia"/>
        <a:ea typeface=""/>
        <a:cs typeface=""/>
      </a:majorFont>
      <a:minorFont>
        <a:latin typeface="Georgi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4383A4629DC9B4D859E49C7E0774F94" ma:contentTypeVersion="31" ma:contentTypeDescription="Create a new document." ma:contentTypeScope="" ma:versionID="6f21a7ac40e24e1ff94f33f568dab589">
  <xsd:schema xmlns:xsd="http://www.w3.org/2001/XMLSchema" xmlns:xs="http://www.w3.org/2001/XMLSchema" xmlns:p="http://schemas.microsoft.com/office/2006/metadata/properties" xmlns:ns2="81ba2d26-7208-4098-b7cd-1db435ad554f" xmlns:ns3="d6c5908d-f417-492b-af08-ab5b835958da" targetNamespace="http://schemas.microsoft.com/office/2006/metadata/properties" ma:root="true" ma:fieldsID="ac90dd2c29c7b8ba9b2dd0d3ff67fe6d" ns2:_="" ns3:_="">
    <xsd:import namespace="81ba2d26-7208-4098-b7cd-1db435ad554f"/>
    <xsd:import namespace="d6c5908d-f417-492b-af08-ab5b835958da"/>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ba2d26-7208-4098-b7cd-1db435ad554f"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AutoKeyPoints" ma:index="30" nillable="true" ma:displayName="MediaServiceAutoKeyPoints" ma:hidden="true" ma:internalName="MediaServiceAutoKeyPoints" ma:readOnly="true">
      <xsd:simpleType>
        <xsd:restriction base="dms:Note"/>
      </xsd:simpleType>
    </xsd:element>
    <xsd:element name="MediaServiceKeyPoints" ma:index="31" nillable="true" ma:displayName="KeyPoints" ma:internalName="MediaServiceKeyPoints" ma:readOnly="true">
      <xsd:simpleType>
        <xsd:restriction base="dms:Note">
          <xsd:maxLength value="255"/>
        </xsd:restriction>
      </xsd:simpleType>
    </xsd:element>
    <xsd:element name="MediaServiceDateTaken" ma:index="32" nillable="true" ma:displayName="MediaServiceDateTaken" ma:hidden="true" ma:internalName="MediaServiceDateTaken" ma:readOnly="true">
      <xsd:simpleType>
        <xsd:restriction base="dms:Text"/>
      </xsd:simpleType>
    </xsd:element>
    <xsd:element name="MediaServiceAutoTags" ma:index="35" nillable="true" ma:displayName="Tags" ma:internalName="MediaServiceAutoTags" ma:readOnly="true">
      <xsd:simpleType>
        <xsd:restriction base="dms:Text"/>
      </xsd:simpleType>
    </xsd:element>
    <xsd:element name="MediaServiceOCR" ma:index="36" nillable="true" ma:displayName="Extracted Text" ma:internalName="MediaServiceOCR" ma:readOnly="true">
      <xsd:simpleType>
        <xsd:restriction base="dms:Note">
          <xsd:maxLength value="255"/>
        </xsd:restriction>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EventHashCode" ma:index="3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6c5908d-f417-492b-af08-ab5b835958da" elementFormDefault="qualified">
    <xsd:import namespace="http://schemas.microsoft.com/office/2006/documentManagement/types"/>
    <xsd:import namespace="http://schemas.microsoft.com/office/infopath/2007/PartnerControls"/>
    <xsd:element name="SharedWithUsers" ma:index="3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Has_Leaders_Only_SectionGroup xmlns="81ba2d26-7208-4098-b7cd-1db435ad554f" xsi:nil="true"/>
    <CultureName xmlns="81ba2d26-7208-4098-b7cd-1db435ad554f" xsi:nil="true"/>
    <Owner xmlns="81ba2d26-7208-4098-b7cd-1db435ad554f">
      <UserInfo>
        <DisplayName/>
        <AccountId xsi:nil="true"/>
        <AccountType/>
      </UserInfo>
    </Owner>
    <IsNotebookLocked xmlns="81ba2d26-7208-4098-b7cd-1db435ad554f" xsi:nil="true"/>
    <Templates xmlns="81ba2d26-7208-4098-b7cd-1db435ad554f" xsi:nil="true"/>
    <Members xmlns="81ba2d26-7208-4098-b7cd-1db435ad554f">
      <UserInfo>
        <DisplayName/>
        <AccountId xsi:nil="true"/>
        <AccountType/>
      </UserInfo>
    </Members>
    <NotebookType xmlns="81ba2d26-7208-4098-b7cd-1db435ad554f" xsi:nil="true"/>
    <LMS_Mappings xmlns="81ba2d26-7208-4098-b7cd-1db435ad554f" xsi:nil="true"/>
    <Invited_Leaders xmlns="81ba2d26-7208-4098-b7cd-1db435ad554f" xsi:nil="true"/>
    <Member_Groups xmlns="81ba2d26-7208-4098-b7cd-1db435ad554f">
      <UserInfo>
        <DisplayName/>
        <AccountId xsi:nil="true"/>
        <AccountType/>
      </UserInfo>
    </Member_Groups>
    <Self_Registration_Enabled xmlns="81ba2d26-7208-4098-b7cd-1db435ad554f" xsi:nil="true"/>
    <FolderType xmlns="81ba2d26-7208-4098-b7cd-1db435ad554f" xsi:nil="true"/>
    <Distribution_Groups xmlns="81ba2d26-7208-4098-b7cd-1db435ad554f" xsi:nil="true"/>
    <AppVersion xmlns="81ba2d26-7208-4098-b7cd-1db435ad554f" xsi:nil="true"/>
    <TeamsChannelId xmlns="81ba2d26-7208-4098-b7cd-1db435ad554f" xsi:nil="true"/>
    <Math_Settings xmlns="81ba2d26-7208-4098-b7cd-1db435ad554f" xsi:nil="true"/>
    <Invited_Members xmlns="81ba2d26-7208-4098-b7cd-1db435ad554f" xsi:nil="true"/>
    <Is_Collaboration_Space_Locked xmlns="81ba2d26-7208-4098-b7cd-1db435ad554f" xsi:nil="true"/>
    <Leaders xmlns="81ba2d26-7208-4098-b7cd-1db435ad554f">
      <UserInfo>
        <DisplayName/>
        <AccountId xsi:nil="true"/>
        <AccountType/>
      </UserInfo>
    </Leaders>
    <DefaultSectionNames xmlns="81ba2d26-7208-4098-b7cd-1db435ad554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A28E23-B3DC-4D70-A84A-8156591BEB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ba2d26-7208-4098-b7cd-1db435ad554f"/>
    <ds:schemaRef ds:uri="d6c5908d-f417-492b-af08-ab5b835958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EAD67C-DB65-4DCE-AE86-4993288F2C7A}">
  <ds:schemaRef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purl.org/dc/terms/"/>
    <ds:schemaRef ds:uri="d6c5908d-f417-492b-af08-ab5b835958da"/>
    <ds:schemaRef ds:uri="http://schemas.microsoft.com/office/2006/documentManagement/types"/>
    <ds:schemaRef ds:uri="81ba2d26-7208-4098-b7cd-1db435ad554f"/>
    <ds:schemaRef ds:uri="http://www.w3.org/XML/1998/namespace"/>
    <ds:schemaRef ds:uri="http://purl.org/dc/dcmitype/"/>
  </ds:schemaRefs>
</ds:datastoreItem>
</file>

<file path=customXml/itemProps3.xml><?xml version="1.0" encoding="utf-8"?>
<ds:datastoreItem xmlns:ds="http://schemas.openxmlformats.org/officeDocument/2006/customXml" ds:itemID="{8BC0CC45-09C8-4724-BB8A-F75CE9482F4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2155</Words>
  <Application>Microsoft Office PowerPoint</Application>
  <PresentationFormat>Custom</PresentationFormat>
  <Paragraphs>283</Paragraphs>
  <Slides>30</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Minion </vt:lpstr>
      <vt:lpstr>Minion Pro</vt:lpstr>
      <vt:lpstr>Georgia</vt:lpstr>
      <vt:lpstr>Wingdings</vt:lpstr>
      <vt:lpstr>Calibri</vt:lpstr>
      <vt:lpstr>Times New Roman</vt:lpstr>
      <vt:lpstr>Minion</vt:lpstr>
      <vt:lpstr>Corporate template-set Universiteit Leiden</vt:lpstr>
      <vt:lpstr>Study abroad as an Archaeology student  </vt:lpstr>
      <vt:lpstr>Topics:</vt:lpstr>
      <vt:lpstr>Why go abroad? </vt:lpstr>
      <vt:lpstr>Where to start: faculty vs university-wide</vt:lpstr>
      <vt:lpstr>Requirements</vt:lpstr>
      <vt:lpstr>When and Where?</vt:lpstr>
      <vt:lpstr>PowerPoint Presentation</vt:lpstr>
      <vt:lpstr>PowerPoint Presentation</vt:lpstr>
      <vt:lpstr>How to choose a university?</vt:lpstr>
      <vt:lpstr>PowerPoint Presentation</vt:lpstr>
      <vt:lpstr>Course requirements</vt:lpstr>
      <vt:lpstr> Applying and deadlines</vt:lpstr>
      <vt:lpstr>How to apply for Faculty Erasmus+ exchange</vt:lpstr>
      <vt:lpstr>How to apply for Uni-Wide exchange </vt:lpstr>
      <vt:lpstr>All prepared? Start your online application in Usis</vt:lpstr>
      <vt:lpstr>PowerPoint Presentation</vt:lpstr>
      <vt:lpstr>Next steps: selection and nomination</vt:lpstr>
      <vt:lpstr>*Course requirements</vt:lpstr>
      <vt:lpstr>Other preparations</vt:lpstr>
      <vt:lpstr> Financial support</vt:lpstr>
      <vt:lpstr>Financial Aid: options</vt:lpstr>
      <vt:lpstr>Erasmus+ study grant for Faculty exchange</vt:lpstr>
      <vt:lpstr>Important dates </vt:lpstr>
      <vt:lpstr>Health and Safety</vt:lpstr>
      <vt:lpstr>Other options for going abroad</vt:lpstr>
      <vt:lpstr>Other options </vt:lpstr>
      <vt:lpstr>Entire master’s abroad</vt:lpstr>
      <vt:lpstr>Links</vt:lpstr>
      <vt:lpstr>Questions?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template-set Universiteit Leiden</dc:title>
  <dc:creator>PPTsolutions</dc:creator>
  <cp:lastModifiedBy>Eijk, C. van der (Cleody)</cp:lastModifiedBy>
  <cp:revision>298</cp:revision>
  <dcterms:created xsi:type="dcterms:W3CDTF">2015-03-10T08:05:39Z</dcterms:created>
  <dcterms:modified xsi:type="dcterms:W3CDTF">2022-10-14T10:56:11Z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0x010100A4383A4629DC9B4D859E49C7E0774F94</vt:lpwstr>
  </property>
</Properties>
</file>